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6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36.xml" ContentType="application/vnd.openxmlformats-officedocument.presentationml.slide+xml"/>
  <Override PartName="/ppt/slides/slide56.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5.xml" ContentType="application/vnd.openxmlformats-officedocument.presentationml.slide+xml"/>
  <Override PartName="/ppt/slides/slide57.xml" ContentType="application/vnd.openxmlformats-officedocument.presentationml.slide+xml"/>
  <Override PartName="/ppt/slides/slide53.xml" ContentType="application/vnd.openxmlformats-officedocument.presentationml.slide+xml"/>
  <Override PartName="/ppt/slides/slide43.xml" ContentType="application/vnd.openxmlformats-officedocument.presentationml.slide+xml"/>
  <Override PartName="/ppt/slides/slide54.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39.xml" ContentType="application/vnd.openxmlformats-officedocument.presentationml.notesSlide+xml"/>
  <Override PartName="/ppt/notesSlides/notesSlide7.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37.xml" ContentType="application/vnd.openxmlformats-officedocument.presentationml.notesSlide+xml"/>
  <Override PartName="/ppt/notesSlides/notesSlide9.xml" ContentType="application/vnd.openxmlformats-officedocument.presentationml.notesSlide+xml"/>
  <Override PartName="/ppt/notesSlides/notesSlide3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21.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xml" ContentType="application/vnd.openxmlformats-officedocument.presentationml.notesSlide+xml"/>
  <Override PartName="/ppt/notesSlides/notesSlide42.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notesSlides/notesSlide29.xml" ContentType="application/vnd.openxmlformats-officedocument.presentationml.notesSlide+xml"/>
  <Override PartName="/ppt/notesSlides/notesSlide13.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14.xml" ContentType="application/vnd.openxmlformats-officedocument.presentationml.notesSlide+xml"/>
  <Override PartName="/ppt/notesSlides/notesSlide30.xml" ContentType="application/vnd.openxmlformats-officedocument.presentationml.notesSlide+xml"/>
  <Override PartName="/ppt/notesSlides/notesSlide15.xml" ContentType="application/vnd.openxmlformats-officedocument.presentationml.notesSlide+xml"/>
  <Override PartName="/ppt/notesSlides/notesSlide48.xml" ContentType="application/vnd.openxmlformats-officedocument.presentationml.notesSlide+xml"/>
  <Override PartName="/ppt/notesSlides/notesSlide45.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2.xml" ContentType="application/vnd.openxmlformats-officedocument.presentationml.notesSlide+xml"/>
  <Override PartName="/ppt/notesSlides/notesSlide61.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71.xml" ContentType="application/vnd.openxmlformats-officedocument.presentationml.notesSlide+xml"/>
  <Override PartName="/ppt/slideLayouts/slideLayout4.xml" ContentType="application/vnd.openxmlformats-officedocument.presentationml.slideLayout+xml"/>
  <Override PartName="/ppt/notesSlides/notesSlide70.xml" ContentType="application/vnd.openxmlformats-officedocument.presentationml.notesSlide+xml"/>
  <Override PartName="/ppt/slideLayouts/slideLayout5.xml" ContentType="application/vnd.openxmlformats-officedocument.presentationml.slideLayout+xml"/>
  <Override PartName="/ppt/notesSlides/notesSlide69.xml" ContentType="application/vnd.openxmlformats-officedocument.presentationml.notesSlide+xml"/>
  <Override PartName="/ppt/notesSlides/notesSlide60.xml" ContentType="application/vnd.openxmlformats-officedocument.presentationml.notesSlide+xml"/>
  <Override PartName="/ppt/slideLayouts/slideLayout8.xml" ContentType="application/vnd.openxmlformats-officedocument.presentationml.slideLayout+xml"/>
  <Override PartName="/ppt/notesSlides/notesSlide59.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1.xml" ContentType="application/vnd.openxmlformats-officedocument.presentationml.notesSlide+xml"/>
  <Override PartName="/ppt/notesSlides/notesSlide5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8.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880" r:id="rId2"/>
    <p:sldId id="882" r:id="rId3"/>
    <p:sldId id="885" r:id="rId4"/>
    <p:sldId id="898" r:id="rId5"/>
    <p:sldId id="888" r:id="rId6"/>
    <p:sldId id="889" r:id="rId7"/>
    <p:sldId id="879" r:id="rId8"/>
    <p:sldId id="572" r:id="rId9"/>
    <p:sldId id="573" r:id="rId10"/>
    <p:sldId id="574" r:id="rId11"/>
    <p:sldId id="576" r:id="rId12"/>
    <p:sldId id="578" r:id="rId13"/>
    <p:sldId id="581" r:id="rId14"/>
    <p:sldId id="582" r:id="rId15"/>
    <p:sldId id="851" r:id="rId16"/>
    <p:sldId id="583" r:id="rId17"/>
    <p:sldId id="863" r:id="rId18"/>
    <p:sldId id="584" r:id="rId19"/>
    <p:sldId id="585" r:id="rId20"/>
    <p:sldId id="891" r:id="rId21"/>
    <p:sldId id="892" r:id="rId22"/>
    <p:sldId id="858" r:id="rId23"/>
    <p:sldId id="859" r:id="rId24"/>
    <p:sldId id="864" r:id="rId25"/>
    <p:sldId id="873" r:id="rId26"/>
    <p:sldId id="596" r:id="rId27"/>
    <p:sldId id="586" r:id="rId28"/>
    <p:sldId id="866" r:id="rId29"/>
    <p:sldId id="865" r:id="rId30"/>
    <p:sldId id="861" r:id="rId31"/>
    <p:sldId id="587" r:id="rId32"/>
    <p:sldId id="867" r:id="rId33"/>
    <p:sldId id="862" r:id="rId34"/>
    <p:sldId id="588" r:id="rId35"/>
    <p:sldId id="589" r:id="rId36"/>
    <p:sldId id="591" r:id="rId37"/>
    <p:sldId id="593" r:id="rId38"/>
    <p:sldId id="594" r:id="rId39"/>
    <p:sldId id="595" r:id="rId40"/>
    <p:sldId id="874" r:id="rId41"/>
    <p:sldId id="597" r:id="rId42"/>
    <p:sldId id="711" r:id="rId43"/>
    <p:sldId id="577" r:id="rId44"/>
    <p:sldId id="848" r:id="rId45"/>
    <p:sldId id="806" r:id="rId46"/>
    <p:sldId id="807" r:id="rId47"/>
    <p:sldId id="808" r:id="rId48"/>
    <p:sldId id="809" r:id="rId49"/>
    <p:sldId id="810" r:id="rId50"/>
    <p:sldId id="893" r:id="rId51"/>
    <p:sldId id="811" r:id="rId52"/>
    <p:sldId id="813" r:id="rId53"/>
    <p:sldId id="815" r:id="rId54"/>
    <p:sldId id="817" r:id="rId55"/>
    <p:sldId id="820" r:id="rId56"/>
    <p:sldId id="821" r:id="rId57"/>
    <p:sldId id="822" r:id="rId58"/>
    <p:sldId id="900" r:id="rId59"/>
    <p:sldId id="824" r:id="rId60"/>
    <p:sldId id="825" r:id="rId61"/>
    <p:sldId id="827" r:id="rId62"/>
    <p:sldId id="828" r:id="rId63"/>
    <p:sldId id="829" r:id="rId64"/>
    <p:sldId id="835" r:id="rId65"/>
    <p:sldId id="386" r:id="rId66"/>
    <p:sldId id="712" r:id="rId67"/>
    <p:sldId id="869" r:id="rId68"/>
    <p:sldId id="895" r:id="rId69"/>
    <p:sldId id="868" r:id="rId70"/>
    <p:sldId id="896" r:id="rId71"/>
    <p:sldId id="899" r:id="rId72"/>
  </p:sldIdLst>
  <p:sldSz cx="9144000" cy="6858000" type="screen4x3"/>
  <p:notesSz cx="6858000" cy="9296400"/>
  <p:defaultTex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BF7F3"/>
    <a:srgbClr val="996633"/>
    <a:srgbClr val="0000FF"/>
    <a:srgbClr val="FF99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1" autoAdjust="0"/>
    <p:restoredTop sz="98964" autoAdjust="0"/>
  </p:normalViewPr>
  <p:slideViewPr>
    <p:cSldViewPr>
      <p:cViewPr varScale="1">
        <p:scale>
          <a:sx n="116" d="100"/>
          <a:sy n="116" d="100"/>
        </p:scale>
        <p:origin x="16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p:scale>
          <a:sx n="90" d="100"/>
          <a:sy n="90" d="100"/>
        </p:scale>
        <p:origin x="-1092" y="906"/>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handoutMaster" Target="handoutMasters/handoutMaster1.xml"/><Relationship Id="rId79"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8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33795"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3796"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33797"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485FD424-6E2B-42E1-BB78-D66671E32534}" type="slidenum">
              <a:rPr lang="en-US"/>
              <a:pPr>
                <a:defRPr/>
              </a:pPr>
              <a:t>‹#›</a:t>
            </a:fld>
            <a:endParaRPr lang="en-US"/>
          </a:p>
        </p:txBody>
      </p:sp>
    </p:spTree>
    <p:extLst>
      <p:ext uri="{BB962C8B-B14F-4D97-AF65-F5344CB8AC3E}">
        <p14:creationId xmlns:p14="http://schemas.microsoft.com/office/powerpoint/2010/main" val="3431332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17411"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06488" y="698500"/>
            <a:ext cx="4646612"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416425"/>
            <a:ext cx="54864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17415"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57C8238F-B25E-4491-BA26-A713AE670C76}" type="slidenum">
              <a:rPr lang="en-US"/>
              <a:pPr>
                <a:defRPr/>
              </a:pPr>
              <a:t>‹#›</a:t>
            </a:fld>
            <a:endParaRPr lang="en-US"/>
          </a:p>
        </p:txBody>
      </p:sp>
    </p:spTree>
    <p:extLst>
      <p:ext uri="{BB962C8B-B14F-4D97-AF65-F5344CB8AC3E}">
        <p14:creationId xmlns:p14="http://schemas.microsoft.com/office/powerpoint/2010/main" val="3383738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5FD01973-ACAB-4804-81E8-4DFF3871C913}" type="slidenum">
              <a:rPr lang="en-US" sz="1200" b="0" smtClean="0"/>
              <a:pPr eaLnBrk="1" hangingPunct="1"/>
              <a:t>1</a:t>
            </a:fld>
            <a:endParaRPr lang="en-US" sz="1200" b="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marL="228600" indent="-228600" eaLnBrk="1" hangingPunct="1"/>
            <a:endParaRPr lang="en-US" smtClean="0"/>
          </a:p>
          <a:p>
            <a:pPr marL="228600" indent="-228600" eaLnBrk="1" hangingPunct="1"/>
            <a:r>
              <a:rPr lang="en-US" b="1" smtClean="0"/>
              <a:t>Instructions:</a:t>
            </a:r>
          </a:p>
          <a:p>
            <a:pPr marL="228600" indent="-228600" eaLnBrk="1" hangingPunct="1"/>
            <a:r>
              <a:rPr lang="en-US" smtClean="0"/>
              <a:t>Thank your class for making the time to attend today’s class.</a:t>
            </a:r>
          </a:p>
          <a:p>
            <a:pPr marL="228600" indent="-228600" eaLnBrk="1" hangingPunct="1"/>
            <a:endParaRPr lang="en-US" b="1" smtClean="0"/>
          </a:p>
          <a:p>
            <a:pPr marL="228600" indent="-228600" eaLnBrk="1" hangingPunct="1"/>
            <a:r>
              <a:rPr lang="en-US" b="1" smtClean="0"/>
              <a:t>Next Screen:</a:t>
            </a:r>
            <a:r>
              <a:rPr lang="en-US" smtClean="0"/>
              <a:t> </a:t>
            </a:r>
          </a:p>
          <a:p>
            <a:pPr marL="228600" indent="-228600" eaLnBrk="1" hangingPunct="1"/>
            <a:r>
              <a:rPr lang="en-US" smtClean="0"/>
              <a:t>Welcome</a:t>
            </a:r>
          </a:p>
          <a:p>
            <a:pPr marL="228600" indent="-228600" eaLnBrk="1" hangingPunct="1"/>
            <a:endParaRPr lang="en-US" smtClean="0"/>
          </a:p>
        </p:txBody>
      </p:sp>
    </p:spTree>
    <p:extLst>
      <p:ext uri="{BB962C8B-B14F-4D97-AF65-F5344CB8AC3E}">
        <p14:creationId xmlns:p14="http://schemas.microsoft.com/office/powerpoint/2010/main" val="4846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E4D022FA-3F7E-4527-9201-11A847144E12}" type="slidenum">
              <a:rPr lang="en-US" sz="1200" b="0" smtClean="0"/>
              <a:pPr eaLnBrk="1" hangingPunct="1"/>
              <a:t>10</a:t>
            </a:fld>
            <a:endParaRPr lang="en-US" sz="1200" b="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marL="228600" indent="-228600" eaLnBrk="1" hangingPunct="1">
              <a:spcBef>
                <a:spcPct val="0"/>
              </a:spcBef>
            </a:pPr>
            <a:r>
              <a:rPr lang="en-US" b="1" smtClean="0"/>
              <a:t>Next Screen:</a:t>
            </a:r>
            <a:r>
              <a:rPr lang="en-US" smtClean="0"/>
              <a:t> </a:t>
            </a:r>
          </a:p>
          <a:p>
            <a:pPr marL="228600" indent="-228600" eaLnBrk="1" hangingPunct="1">
              <a:spcBef>
                <a:spcPct val="0"/>
              </a:spcBef>
            </a:pPr>
            <a:r>
              <a:rPr lang="en-US" smtClean="0"/>
              <a:t>Walk Through </a:t>
            </a:r>
          </a:p>
          <a:p>
            <a:pPr marL="228600" indent="-228600" eaLnBrk="1" hangingPunct="1">
              <a:buFontTx/>
              <a:buAutoNum type="arabicPeriod"/>
            </a:pPr>
            <a:endParaRPr lang="en-US" smtClean="0"/>
          </a:p>
          <a:p>
            <a:pPr marL="228600" indent="-228600" eaLnBrk="1" hangingPunct="1"/>
            <a:endParaRPr lang="en-US" smtClean="0"/>
          </a:p>
        </p:txBody>
      </p:sp>
    </p:spTree>
    <p:extLst>
      <p:ext uri="{BB962C8B-B14F-4D97-AF65-F5344CB8AC3E}">
        <p14:creationId xmlns:p14="http://schemas.microsoft.com/office/powerpoint/2010/main" val="100488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83D03376-C6E0-41A7-AA5D-7B0DAE60AC36}" type="slidenum">
              <a:rPr lang="en-US" sz="1200" b="0" smtClean="0"/>
              <a:pPr eaLnBrk="1" hangingPunct="1"/>
              <a:t>11</a:t>
            </a:fld>
            <a:endParaRPr lang="en-US" sz="1200" b="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marL="228600" indent="-228600" eaLnBrk="1" hangingPunct="1"/>
            <a:r>
              <a:rPr lang="en-US" b="1" smtClean="0"/>
              <a:t>SCENARIO:</a:t>
            </a:r>
          </a:p>
          <a:p>
            <a:pPr marL="228600" indent="-228600" eaLnBrk="1" hangingPunct="1"/>
            <a:r>
              <a:rPr lang="en-US" smtClean="0"/>
              <a:t>Your employees have entered their time for the pay period and you are ready to approve it.</a:t>
            </a:r>
          </a:p>
          <a:p>
            <a:pPr marL="228600" indent="-228600" eaLnBrk="1" hangingPunct="1"/>
            <a:endParaRPr lang="en-US" smtClean="0"/>
          </a:p>
          <a:p>
            <a:pPr marL="228600" indent="-228600" eaLnBrk="1" hangingPunct="1"/>
            <a:r>
              <a:rPr lang="en-US" smtClean="0"/>
              <a:t>Your employees are in group 12345.</a:t>
            </a:r>
          </a:p>
          <a:p>
            <a:pPr marL="228600" indent="-228600" eaLnBrk="1" hangingPunct="1"/>
            <a:endParaRPr lang="en-US" smtClean="0"/>
          </a:p>
          <a:p>
            <a:pPr marL="228600" indent="-228600" eaLnBrk="1" hangingPunct="1">
              <a:spcBef>
                <a:spcPct val="0"/>
              </a:spcBef>
            </a:pPr>
            <a:r>
              <a:rPr lang="en-US" b="1" smtClean="0"/>
              <a:t>Next Screen:</a:t>
            </a:r>
            <a:r>
              <a:rPr lang="en-US" smtClean="0"/>
              <a:t> </a:t>
            </a:r>
          </a:p>
          <a:p>
            <a:pPr marL="228600" indent="-228600" eaLnBrk="1" hangingPunct="1">
              <a:spcBef>
                <a:spcPct val="0"/>
              </a:spcBef>
            </a:pPr>
            <a:r>
              <a:rPr lang="en-US" smtClean="0"/>
              <a:t>Navigation</a:t>
            </a:r>
          </a:p>
          <a:p>
            <a:pPr marL="228600" indent="-228600" eaLnBrk="1" hangingPunct="1"/>
            <a:endParaRPr lang="en-US" smtClean="0"/>
          </a:p>
        </p:txBody>
      </p:sp>
    </p:spTree>
    <p:extLst>
      <p:ext uri="{BB962C8B-B14F-4D97-AF65-F5344CB8AC3E}">
        <p14:creationId xmlns:p14="http://schemas.microsoft.com/office/powerpoint/2010/main" val="2546904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D18F3AC0-5578-48B7-9339-9424F253E79D}" type="slidenum">
              <a:rPr lang="en-US" sz="1200" b="0" smtClean="0"/>
              <a:pPr eaLnBrk="1" hangingPunct="1"/>
              <a:t>12</a:t>
            </a:fld>
            <a:endParaRPr lang="en-US" sz="1200" b="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304800" y="4418013"/>
            <a:ext cx="6553200" cy="4179887"/>
          </a:xfrm>
          <a:noFill/>
        </p:spPr>
        <p:txBody>
          <a:bodyPr/>
          <a:lstStyle/>
          <a:p>
            <a:pPr eaLnBrk="1" hangingPunct="1"/>
            <a:r>
              <a:rPr lang="en-US" b="1" smtClean="0"/>
              <a:t>Navigation: </a:t>
            </a:r>
          </a:p>
          <a:p>
            <a:pPr eaLnBrk="1" hangingPunct="1"/>
            <a:r>
              <a:rPr lang="en-US" b="1" smtClean="0"/>
              <a:t>Main Menu</a:t>
            </a:r>
            <a:r>
              <a:rPr lang="en-US" smtClean="0"/>
              <a:t> &gt; </a:t>
            </a:r>
            <a:r>
              <a:rPr lang="en-US" b="1" smtClean="0"/>
              <a:t>Core-CT HRMS </a:t>
            </a:r>
            <a:r>
              <a:rPr lang="en-US" smtClean="0"/>
              <a:t>&gt; Manager Self Service &gt; Time Management &gt; Approve Time and Exceptions &gt; Payable Time</a:t>
            </a:r>
          </a:p>
          <a:p>
            <a:pPr eaLnBrk="1" hangingPunct="1"/>
            <a:endParaRPr lang="en-US" smtClean="0"/>
          </a:p>
          <a:p>
            <a:pPr eaLnBrk="1" hangingPunct="1">
              <a:spcBef>
                <a:spcPct val="0"/>
              </a:spcBef>
            </a:pPr>
            <a:r>
              <a:rPr lang="en-US" b="1" smtClean="0"/>
              <a:t>Next Screen:</a:t>
            </a:r>
            <a:r>
              <a:rPr lang="en-US" smtClean="0"/>
              <a:t> </a:t>
            </a:r>
          </a:p>
          <a:p>
            <a:pPr eaLnBrk="1" hangingPunct="1">
              <a:spcBef>
                <a:spcPct val="0"/>
              </a:spcBef>
            </a:pPr>
            <a:r>
              <a:rPr lang="en-US" smtClean="0"/>
              <a:t>Navigation (cont.)</a:t>
            </a:r>
          </a:p>
          <a:p>
            <a:pPr eaLnBrk="1" hangingPunct="1"/>
            <a:endParaRPr lang="en-US" smtClean="0"/>
          </a:p>
        </p:txBody>
      </p:sp>
    </p:spTree>
    <p:extLst>
      <p:ext uri="{BB962C8B-B14F-4D97-AF65-F5344CB8AC3E}">
        <p14:creationId xmlns:p14="http://schemas.microsoft.com/office/powerpoint/2010/main" val="690753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DFE04910-6792-4A53-AF56-CBB8D0F942B2}" type="slidenum">
              <a:rPr lang="en-US" sz="1200" b="0" smtClean="0"/>
              <a:pPr eaLnBrk="1" hangingPunct="1"/>
              <a:t>13</a:t>
            </a:fld>
            <a:endParaRPr lang="en-US" sz="1200" b="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685800" y="4416425"/>
            <a:ext cx="5562600" cy="4181475"/>
          </a:xfrm>
          <a:noFill/>
        </p:spPr>
        <p:txBody>
          <a:bodyPr/>
          <a:lstStyle/>
          <a:p>
            <a:pPr marL="228600" indent="-228600" eaLnBrk="1" hangingPunct="1"/>
            <a:r>
              <a:rPr lang="en-US" b="1" smtClean="0"/>
              <a:t>Information:</a:t>
            </a:r>
          </a:p>
          <a:p>
            <a:pPr marL="228600" indent="-228600" eaLnBrk="1" hangingPunct="1"/>
            <a:r>
              <a:rPr lang="en-US" smtClean="0"/>
              <a:t>1.  You can use any of the fields to narrow down your search, such as Group ID for an entire group assigned to you, or just one employee, by either their EMPLID or Name.</a:t>
            </a:r>
          </a:p>
          <a:p>
            <a:pPr marL="228600" indent="-228600" eaLnBrk="1" hangingPunct="1"/>
            <a:endParaRPr lang="en-US" b="1" smtClean="0"/>
          </a:p>
          <a:p>
            <a:pPr marL="228600" indent="-228600" eaLnBrk="1" hangingPunct="1"/>
            <a:r>
              <a:rPr lang="en-US" b="1" smtClean="0"/>
              <a:t>Instructions:</a:t>
            </a:r>
          </a:p>
          <a:p>
            <a:pPr marL="228600" indent="-228600" eaLnBrk="1" hangingPunct="1">
              <a:buFontTx/>
              <a:buAutoNum type="arabicPeriod"/>
            </a:pPr>
            <a:r>
              <a:rPr lang="en-US" smtClean="0"/>
              <a:t>Enter Group: 12345.</a:t>
            </a:r>
          </a:p>
          <a:p>
            <a:pPr marL="228600" indent="-228600" eaLnBrk="1" hangingPunct="1">
              <a:buFontTx/>
              <a:buAutoNum type="arabicPeriod"/>
            </a:pPr>
            <a:endParaRPr lang="en-US" smtClean="0"/>
          </a:p>
          <a:p>
            <a:pPr marL="228600" indent="-228600" eaLnBrk="1" hangingPunct="1"/>
            <a:r>
              <a:rPr lang="en-US" b="1" smtClean="0"/>
              <a:t>Next Screen:</a:t>
            </a:r>
          </a:p>
          <a:p>
            <a:pPr marL="228600" indent="-228600" eaLnBrk="1" hangingPunct="1"/>
            <a:r>
              <a:rPr lang="en-US" smtClean="0"/>
              <a:t>Approve Payable Time Summary – Dates</a:t>
            </a:r>
          </a:p>
          <a:p>
            <a:pPr marL="228600" indent="-228600" eaLnBrk="1" hangingPunct="1"/>
            <a:endParaRPr lang="en-US" smtClean="0"/>
          </a:p>
        </p:txBody>
      </p:sp>
    </p:spTree>
    <p:extLst>
      <p:ext uri="{BB962C8B-B14F-4D97-AF65-F5344CB8AC3E}">
        <p14:creationId xmlns:p14="http://schemas.microsoft.com/office/powerpoint/2010/main" val="1348459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72841E9-4FFE-4759-A86E-64219FC76C79}" type="slidenum">
              <a:rPr lang="en-US" sz="1200" b="0" smtClean="0"/>
              <a:pPr eaLnBrk="1" hangingPunct="1"/>
              <a:t>14</a:t>
            </a:fld>
            <a:endParaRPr lang="en-US" sz="1200" b="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marL="228600" indent="-228600" eaLnBrk="1" hangingPunct="1">
              <a:spcBef>
                <a:spcPct val="0"/>
              </a:spcBef>
            </a:pPr>
            <a:r>
              <a:rPr lang="en-US" b="1" dirty="0" smtClean="0"/>
              <a:t>Information:</a:t>
            </a:r>
            <a:r>
              <a:rPr lang="en-US" dirty="0" smtClean="0"/>
              <a:t> </a:t>
            </a:r>
          </a:p>
          <a:p>
            <a:pPr marL="228600" indent="-228600" eaLnBrk="1" hangingPunct="1">
              <a:buFontTx/>
              <a:buAutoNum type="arabicPeriod"/>
            </a:pPr>
            <a:r>
              <a:rPr lang="en-US" dirty="0" smtClean="0"/>
              <a:t>The End Date defaults to today’s date. The Start Date defaults as one week before the End Date.</a:t>
            </a:r>
          </a:p>
          <a:p>
            <a:pPr marL="228600" indent="-228600" eaLnBrk="1" hangingPunct="1">
              <a:buFontTx/>
              <a:buAutoNum type="arabicPeriod"/>
            </a:pPr>
            <a:r>
              <a:rPr lang="en-US" dirty="0" smtClean="0"/>
              <a:t>Start Date and End Date: You can leave these fields blank to pull up all entries awaiting approval (includes other Pay Periods).</a:t>
            </a:r>
          </a:p>
          <a:p>
            <a:pPr marL="228600" indent="-228600" eaLnBrk="1" hangingPunct="1">
              <a:buFontTx/>
              <a:buAutoNum type="arabicPeriod"/>
            </a:pPr>
            <a:r>
              <a:rPr lang="en-US" dirty="0" smtClean="0"/>
              <a:t>Start Date and End Date: You can enter just the Start Date to pull up all entries that need to be approved since that date.</a:t>
            </a:r>
          </a:p>
          <a:p>
            <a:pPr marL="228600" indent="-228600" eaLnBrk="1" hangingPunct="1">
              <a:buFontTx/>
              <a:buAutoNum type="arabicPeriod"/>
            </a:pPr>
            <a:r>
              <a:rPr lang="en-US" dirty="0" smtClean="0"/>
              <a:t>Start Date and End Date: You can enter just the End Date to pull up all entries that need to be approved before that date.</a:t>
            </a:r>
          </a:p>
          <a:p>
            <a:pPr marL="228600" indent="-228600" eaLnBrk="1" hangingPunct="1">
              <a:buFontTx/>
              <a:buAutoNum type="arabicPeriod"/>
            </a:pPr>
            <a:endParaRPr lang="en-US" b="1" dirty="0" smtClean="0"/>
          </a:p>
          <a:p>
            <a:pPr marL="228600" indent="-228600" eaLnBrk="1" hangingPunct="1"/>
            <a:r>
              <a:rPr lang="en-US" b="1" dirty="0" smtClean="0"/>
              <a:t>Instructions:</a:t>
            </a:r>
          </a:p>
          <a:p>
            <a:pPr marL="228600" indent="-228600" eaLnBrk="1" hangingPunct="1">
              <a:buFontTx/>
              <a:buAutoNum type="arabicPeriod"/>
            </a:pPr>
            <a:r>
              <a:rPr lang="en-US" dirty="0" smtClean="0"/>
              <a:t>Enter the Start Date and End Date of the current pay period.</a:t>
            </a:r>
          </a:p>
          <a:p>
            <a:pPr marL="228600" indent="-228600" eaLnBrk="1" hangingPunct="1">
              <a:buFontTx/>
              <a:buAutoNum type="arabicPeriod"/>
            </a:pPr>
            <a:endParaRPr lang="en-US" dirty="0" smtClean="0"/>
          </a:p>
          <a:p>
            <a:pPr marL="228600" indent="-228600" eaLnBrk="1" hangingPunct="1"/>
            <a:r>
              <a:rPr lang="en-US" b="1" dirty="0" smtClean="0"/>
              <a:t>Next Screen:</a:t>
            </a:r>
          </a:p>
          <a:p>
            <a:pPr marL="228600" indent="-228600" eaLnBrk="1" hangingPunct="1"/>
            <a:r>
              <a:rPr lang="en-US" dirty="0" smtClean="0"/>
              <a:t>Get Employees</a:t>
            </a:r>
          </a:p>
          <a:p>
            <a:pPr marL="228600" indent="-228600" eaLnBrk="1" hangingPunct="1"/>
            <a:endParaRPr lang="en-US" dirty="0" smtClean="0"/>
          </a:p>
        </p:txBody>
      </p:sp>
    </p:spTree>
    <p:extLst>
      <p:ext uri="{BB962C8B-B14F-4D97-AF65-F5344CB8AC3E}">
        <p14:creationId xmlns:p14="http://schemas.microsoft.com/office/powerpoint/2010/main" val="348292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08CA5DF1-05C6-47AF-A104-AF46297A3535}" type="slidenum">
              <a:rPr lang="en-US" sz="1200" b="0" smtClean="0"/>
              <a:pPr eaLnBrk="1" hangingPunct="1"/>
              <a:t>15</a:t>
            </a:fld>
            <a:endParaRPr lang="en-US" sz="1200" b="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marL="228600" indent="-228600" eaLnBrk="1" hangingPunct="1">
              <a:spcBef>
                <a:spcPct val="0"/>
              </a:spcBef>
            </a:pPr>
            <a:r>
              <a:rPr lang="en-US" b="1" smtClean="0"/>
              <a:t>Information:</a:t>
            </a:r>
            <a:r>
              <a:rPr lang="en-US" smtClean="0"/>
              <a:t> </a:t>
            </a:r>
          </a:p>
          <a:p>
            <a:pPr marL="228600" indent="-228600" eaLnBrk="1" hangingPunct="1">
              <a:spcBef>
                <a:spcPct val="0"/>
              </a:spcBef>
            </a:pPr>
            <a:r>
              <a:rPr lang="en-US" smtClean="0"/>
              <a:t>None at this time</a:t>
            </a:r>
          </a:p>
          <a:p>
            <a:pPr marL="228600" indent="-228600" eaLnBrk="1" hangingPunct="1">
              <a:buFontTx/>
              <a:buAutoNum type="arabicPeriod"/>
            </a:pPr>
            <a:endParaRPr lang="en-US" b="1" smtClean="0"/>
          </a:p>
          <a:p>
            <a:pPr marL="228600" indent="-228600" eaLnBrk="1" hangingPunct="1"/>
            <a:r>
              <a:rPr lang="en-US" b="1" smtClean="0"/>
              <a:t>Instructions:</a:t>
            </a:r>
          </a:p>
          <a:p>
            <a:pPr marL="228600" indent="-228600" eaLnBrk="1" hangingPunct="1">
              <a:buFontTx/>
              <a:buAutoNum type="arabicPeriod"/>
            </a:pPr>
            <a:r>
              <a:rPr lang="en-US" smtClean="0"/>
              <a:t>Click Get Employees button.</a:t>
            </a:r>
          </a:p>
          <a:p>
            <a:pPr marL="228600" indent="-228600" eaLnBrk="1" hangingPunct="1">
              <a:buFontTx/>
              <a:buAutoNum type="arabicPeriod"/>
            </a:pPr>
            <a:endParaRPr lang="en-US" smtClean="0"/>
          </a:p>
          <a:p>
            <a:pPr marL="228600" indent="-228600" eaLnBrk="1" hangingPunct="1"/>
            <a:r>
              <a:rPr lang="en-US" b="1" smtClean="0"/>
              <a:t>Next Screen:</a:t>
            </a:r>
          </a:p>
          <a:p>
            <a:pPr marL="228600" indent="-228600" eaLnBrk="1" hangingPunct="1"/>
            <a:r>
              <a:rPr lang="en-US" smtClean="0"/>
              <a:t>Warning Message</a:t>
            </a:r>
          </a:p>
          <a:p>
            <a:pPr marL="228600" indent="-228600" eaLnBrk="1" hangingPunct="1"/>
            <a:endParaRPr lang="en-US" smtClean="0"/>
          </a:p>
        </p:txBody>
      </p:sp>
    </p:spTree>
    <p:extLst>
      <p:ext uri="{BB962C8B-B14F-4D97-AF65-F5344CB8AC3E}">
        <p14:creationId xmlns:p14="http://schemas.microsoft.com/office/powerpoint/2010/main" val="677231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D34FE9BB-4B97-4AB6-89E6-207D52F71C98}" type="slidenum">
              <a:rPr lang="en-US" sz="1200" b="0" smtClean="0"/>
              <a:pPr eaLnBrk="1" hangingPunct="1"/>
              <a:t>16</a:t>
            </a:fld>
            <a:endParaRPr lang="en-US" sz="1200" b="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marL="228600" indent="-228600" eaLnBrk="1" hangingPunct="1">
              <a:spcBef>
                <a:spcPct val="0"/>
              </a:spcBef>
            </a:pPr>
            <a:r>
              <a:rPr lang="en-US" b="1" smtClean="0"/>
              <a:t>Information:</a:t>
            </a:r>
            <a:r>
              <a:rPr lang="en-US" smtClean="0"/>
              <a:t> </a:t>
            </a:r>
          </a:p>
          <a:p>
            <a:pPr marL="228600" indent="-228600" eaLnBrk="1" hangingPunct="1">
              <a:spcBef>
                <a:spcPct val="0"/>
              </a:spcBef>
              <a:buFontTx/>
              <a:buAutoNum type="arabicPeriod"/>
            </a:pPr>
            <a:r>
              <a:rPr lang="en-US" smtClean="0"/>
              <a:t>If there is time prior to the start date selected needing approval a warning message will appear with the employee number.</a:t>
            </a:r>
          </a:p>
          <a:p>
            <a:pPr marL="228600" indent="-228600" eaLnBrk="1" hangingPunct="1">
              <a:spcBef>
                <a:spcPct val="0"/>
              </a:spcBef>
              <a:buFontTx/>
              <a:buAutoNum type="arabicPeriod"/>
            </a:pPr>
            <a:r>
              <a:rPr lang="en-US" smtClean="0"/>
              <a:t>To see that time click OK, delete the Start Date and click Get Employees.</a:t>
            </a:r>
          </a:p>
          <a:p>
            <a:pPr marL="228600" indent="-228600" eaLnBrk="1" hangingPunct="1">
              <a:spcBef>
                <a:spcPct val="0"/>
              </a:spcBef>
              <a:buFontTx/>
              <a:buAutoNum type="arabicPeriod"/>
            </a:pPr>
            <a:r>
              <a:rPr lang="en-US" smtClean="0"/>
              <a:t>All time needing approval will display.</a:t>
            </a:r>
            <a:br>
              <a:rPr lang="en-US" smtClean="0"/>
            </a:br>
            <a:endParaRPr lang="en-US" b="1" smtClean="0"/>
          </a:p>
          <a:p>
            <a:pPr marL="228600" indent="-228600" eaLnBrk="1" hangingPunct="1"/>
            <a:r>
              <a:rPr lang="en-US" b="1" smtClean="0"/>
              <a:t>Instructions:</a:t>
            </a:r>
          </a:p>
          <a:p>
            <a:pPr marL="228600" indent="-228600" eaLnBrk="1" hangingPunct="1">
              <a:buFontTx/>
              <a:buAutoNum type="arabicPeriod"/>
            </a:pPr>
            <a:r>
              <a:rPr lang="en-US" smtClean="0"/>
              <a:t>Name: Click OK.</a:t>
            </a:r>
          </a:p>
          <a:p>
            <a:pPr marL="228600" indent="-228600" eaLnBrk="1" hangingPunct="1">
              <a:buFontTx/>
              <a:buAutoNum type="arabicPeriod"/>
            </a:pPr>
            <a:endParaRPr lang="en-US" smtClean="0"/>
          </a:p>
          <a:p>
            <a:pPr marL="228600" indent="-228600" eaLnBrk="1" hangingPunct="1"/>
            <a:r>
              <a:rPr lang="en-US" b="1" smtClean="0"/>
              <a:t>Next Screen:</a:t>
            </a:r>
          </a:p>
          <a:p>
            <a:pPr marL="228600" indent="-228600" eaLnBrk="1" hangingPunct="1"/>
            <a:r>
              <a:rPr lang="en-US" smtClean="0"/>
              <a:t>Name link</a:t>
            </a:r>
          </a:p>
          <a:p>
            <a:pPr marL="228600" indent="-228600" eaLnBrk="1" hangingPunct="1"/>
            <a:endParaRPr lang="en-US" smtClean="0"/>
          </a:p>
          <a:p>
            <a:pPr marL="228600" indent="-228600" eaLnBrk="1" hangingPunct="1"/>
            <a:endParaRPr lang="en-US" b="1" smtClean="0"/>
          </a:p>
        </p:txBody>
      </p:sp>
    </p:spTree>
    <p:extLst>
      <p:ext uri="{BB962C8B-B14F-4D97-AF65-F5344CB8AC3E}">
        <p14:creationId xmlns:p14="http://schemas.microsoft.com/office/powerpoint/2010/main" val="1097975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F22C916-7768-4663-A867-18DAA18C8744}" type="slidenum">
              <a:rPr lang="en-US" sz="1200" b="0" smtClean="0"/>
              <a:pPr eaLnBrk="1" hangingPunct="1"/>
              <a:t>17</a:t>
            </a:fld>
            <a:endParaRPr lang="en-US" sz="1200" b="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marL="228600" indent="-228600" eaLnBrk="1" hangingPunct="1">
              <a:spcBef>
                <a:spcPct val="0"/>
              </a:spcBef>
            </a:pPr>
            <a:r>
              <a:rPr lang="en-US" b="1" dirty="0" smtClean="0"/>
              <a:t>Information:</a:t>
            </a:r>
            <a:r>
              <a:rPr lang="en-US" dirty="0" smtClean="0"/>
              <a:t> </a:t>
            </a:r>
          </a:p>
          <a:p>
            <a:pPr marL="228600" indent="-228600" eaLnBrk="1" hangingPunct="1">
              <a:spcBef>
                <a:spcPct val="0"/>
              </a:spcBef>
              <a:buFontTx/>
              <a:buAutoNum type="arabicPeriod"/>
            </a:pPr>
            <a:r>
              <a:rPr lang="en-US" dirty="0" smtClean="0"/>
              <a:t>All employees in the Group selected having time that needs approval are displayed.</a:t>
            </a:r>
          </a:p>
          <a:p>
            <a:pPr marL="228600" indent="-228600" eaLnBrk="1" hangingPunct="1">
              <a:spcBef>
                <a:spcPct val="0"/>
              </a:spcBef>
              <a:buFontTx/>
              <a:buAutoNum type="arabicPeriod"/>
            </a:pPr>
            <a:r>
              <a:rPr lang="en-US" dirty="0" smtClean="0"/>
              <a:t>The Total Payable Hours ready for approval populates on this summary page.</a:t>
            </a:r>
          </a:p>
          <a:p>
            <a:pPr marL="228600" indent="-228600" eaLnBrk="1" hangingPunct="1">
              <a:spcBef>
                <a:spcPct val="0"/>
              </a:spcBef>
            </a:pPr>
            <a:endParaRPr lang="en-US" b="1" dirty="0" smtClean="0"/>
          </a:p>
          <a:p>
            <a:pPr marL="228600" indent="-228600" eaLnBrk="1" hangingPunct="1"/>
            <a:r>
              <a:rPr lang="en-US" b="1" dirty="0" smtClean="0"/>
              <a:t>Instructions:</a:t>
            </a:r>
          </a:p>
          <a:p>
            <a:pPr marL="228600" indent="-228600" eaLnBrk="1" hangingPunct="1">
              <a:buFontTx/>
              <a:buAutoNum type="arabicPeriod"/>
            </a:pPr>
            <a:r>
              <a:rPr lang="en-US" dirty="0" smtClean="0"/>
              <a:t>Name: Click the </a:t>
            </a:r>
            <a:r>
              <a:rPr lang="en-US" u="sng" dirty="0" smtClean="0"/>
              <a:t>Elmer </a:t>
            </a:r>
            <a:r>
              <a:rPr lang="en-US" u="sng" dirty="0" err="1" smtClean="0"/>
              <a:t>Fudd</a:t>
            </a:r>
            <a:r>
              <a:rPr lang="en-US" dirty="0" smtClean="0"/>
              <a:t> link.</a:t>
            </a:r>
          </a:p>
          <a:p>
            <a:pPr marL="228600" indent="-228600" eaLnBrk="1" hangingPunct="1">
              <a:buFontTx/>
              <a:buAutoNum type="arabicPeriod"/>
            </a:pPr>
            <a:endParaRPr lang="en-US" dirty="0" smtClean="0"/>
          </a:p>
          <a:p>
            <a:pPr marL="228600" indent="-228600" eaLnBrk="1" hangingPunct="1"/>
            <a:r>
              <a:rPr lang="en-US" b="1" dirty="0" smtClean="0"/>
              <a:t>Next Screen:</a:t>
            </a:r>
          </a:p>
          <a:p>
            <a:pPr marL="228600" indent="-228600" eaLnBrk="1" hangingPunct="1"/>
            <a:r>
              <a:rPr lang="en-US" dirty="0" smtClean="0"/>
              <a:t>Approval Details page</a:t>
            </a:r>
          </a:p>
          <a:p>
            <a:pPr marL="228600" indent="-228600" eaLnBrk="1" hangingPunct="1"/>
            <a:endParaRPr lang="en-US" dirty="0" smtClean="0"/>
          </a:p>
          <a:p>
            <a:pPr marL="228600" indent="-228600" eaLnBrk="1" hangingPunct="1"/>
            <a:endParaRPr lang="en-US" b="1" dirty="0" smtClean="0"/>
          </a:p>
        </p:txBody>
      </p:sp>
    </p:spTree>
    <p:extLst>
      <p:ext uri="{BB962C8B-B14F-4D97-AF65-F5344CB8AC3E}">
        <p14:creationId xmlns:p14="http://schemas.microsoft.com/office/powerpoint/2010/main" val="399034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19B3B45D-D435-45FD-BB11-CEEE96A692C9}" type="slidenum">
              <a:rPr lang="en-US" sz="1200" b="0" smtClean="0"/>
              <a:pPr eaLnBrk="1" hangingPunct="1"/>
              <a:t>18</a:t>
            </a:fld>
            <a:endParaRPr lang="en-US" sz="1200" b="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685800" y="4416425"/>
            <a:ext cx="5638800" cy="4181475"/>
          </a:xfrm>
          <a:noFill/>
        </p:spPr>
        <p:txBody>
          <a:bodyPr/>
          <a:lstStyle/>
          <a:p>
            <a:pPr marL="228600" indent="-228600" eaLnBrk="1" hangingPunct="1"/>
            <a:r>
              <a:rPr lang="en-US" b="1" smtClean="0"/>
              <a:t>Information:</a:t>
            </a:r>
          </a:p>
          <a:p>
            <a:pPr marL="228600" indent="-228600" eaLnBrk="1" hangingPunct="1">
              <a:buFontTx/>
              <a:buAutoNum type="arabicPeriod"/>
            </a:pPr>
            <a:r>
              <a:rPr lang="en-US" smtClean="0"/>
              <a:t>Comments: You can view and/or enter new or additional comments.</a:t>
            </a:r>
          </a:p>
          <a:p>
            <a:pPr marL="228600" indent="-228600" eaLnBrk="1" hangingPunct="1">
              <a:buFontTx/>
              <a:buAutoNum type="arabicPeriod"/>
            </a:pPr>
            <a:r>
              <a:rPr lang="en-US" smtClean="0"/>
              <a:t>Shaded Comments icon: Comments entered and saved.</a:t>
            </a:r>
          </a:p>
          <a:p>
            <a:pPr marL="228600" indent="-228600" eaLnBrk="1" hangingPunct="1">
              <a:buFontTx/>
              <a:buAutoNum type="arabicPeriod"/>
            </a:pPr>
            <a:r>
              <a:rPr lang="en-US" smtClean="0"/>
              <a:t>White Comments icon: No comment entered.</a:t>
            </a:r>
          </a:p>
          <a:p>
            <a:pPr marL="228600" indent="-228600" eaLnBrk="1" hangingPunct="1"/>
            <a:endParaRPr lang="en-US" smtClean="0"/>
          </a:p>
          <a:p>
            <a:pPr marL="228600" indent="-228600" eaLnBrk="1" hangingPunct="1"/>
            <a:r>
              <a:rPr lang="en-US" b="1" smtClean="0"/>
              <a:t>Instructions:</a:t>
            </a:r>
          </a:p>
          <a:p>
            <a:pPr marL="228600" indent="-228600" eaLnBrk="1" hangingPunct="1">
              <a:buFontTx/>
              <a:buAutoNum type="arabicPeriod"/>
            </a:pPr>
            <a:r>
              <a:rPr lang="en-US" smtClean="0"/>
              <a:t>Click Comments’ icon for 2/19/13 REG row.</a:t>
            </a:r>
          </a:p>
          <a:p>
            <a:pPr marL="228600" indent="-228600" eaLnBrk="1" hangingPunct="1">
              <a:buFontTx/>
              <a:buAutoNum type="arabicPeriod"/>
            </a:pPr>
            <a:endParaRPr lang="en-US" smtClean="0"/>
          </a:p>
          <a:p>
            <a:pPr marL="228600" indent="-228600" eaLnBrk="1" hangingPunct="1"/>
            <a:r>
              <a:rPr lang="en-US" b="1" smtClean="0"/>
              <a:t>Next Screen:</a:t>
            </a:r>
          </a:p>
          <a:p>
            <a:pPr marL="228600" indent="-228600" eaLnBrk="1" hangingPunct="1"/>
            <a:r>
              <a:rPr lang="en-US" smtClean="0"/>
              <a:t>Comments</a:t>
            </a:r>
          </a:p>
          <a:p>
            <a:pPr marL="228600" indent="-228600" eaLnBrk="1" hangingPunct="1"/>
            <a:endParaRPr lang="en-US" smtClean="0"/>
          </a:p>
          <a:p>
            <a:pPr marL="228600" indent="-228600" eaLnBrk="1" hangingPunct="1"/>
            <a:endParaRPr lang="en-US" smtClean="0"/>
          </a:p>
        </p:txBody>
      </p:sp>
    </p:spTree>
    <p:extLst>
      <p:ext uri="{BB962C8B-B14F-4D97-AF65-F5344CB8AC3E}">
        <p14:creationId xmlns:p14="http://schemas.microsoft.com/office/powerpoint/2010/main" val="331133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7A46967E-8133-4E19-80E9-847F6A393B97}" type="slidenum">
              <a:rPr lang="en-US" sz="1200" b="0" smtClean="0"/>
              <a:pPr eaLnBrk="1" hangingPunct="1"/>
              <a:t>19</a:t>
            </a:fld>
            <a:endParaRPr lang="en-US" sz="1200" b="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smtClean="0"/>
              <a:t>The comment displays the Date, TRC and Quantity the comment was entered for.</a:t>
            </a:r>
          </a:p>
          <a:p>
            <a:pPr marL="228600" indent="-228600" eaLnBrk="1" hangingPunct="1">
              <a:buFontTx/>
              <a:buAutoNum type="arabicPeriod"/>
            </a:pPr>
            <a:r>
              <a:rPr lang="en-US" smtClean="0"/>
              <a:t>The Operator ID shows who entered the comment.</a:t>
            </a:r>
          </a:p>
          <a:p>
            <a:pPr marL="228600" indent="-228600" eaLnBrk="1" hangingPunct="1">
              <a:buFontTx/>
              <a:buAutoNum type="arabicPeriod"/>
            </a:pPr>
            <a:r>
              <a:rPr lang="en-US" smtClean="0"/>
              <a:t>The Source shows what page the comment was entered on (Timesheet, Approval, Adjust Paid Time).</a:t>
            </a:r>
          </a:p>
          <a:p>
            <a:pPr marL="228600" indent="-228600" eaLnBrk="1" hangingPunct="1">
              <a:buFontTx/>
              <a:buAutoNum type="arabicPeriod"/>
            </a:pPr>
            <a:r>
              <a:rPr lang="en-US" smtClean="0"/>
              <a:t>The Plus button (+) is used to enter additional comments (up to 32,000 characters per row).</a:t>
            </a:r>
          </a:p>
          <a:p>
            <a:pPr marL="228600" indent="-228600" eaLnBrk="1" hangingPunct="1"/>
            <a:endParaRPr lang="en-US" b="1" smtClean="0"/>
          </a:p>
          <a:p>
            <a:pPr marL="228600" indent="-228600" eaLnBrk="1" hangingPunct="1"/>
            <a:r>
              <a:rPr lang="en-US" b="1" smtClean="0"/>
              <a:t>Instructions:</a:t>
            </a:r>
          </a:p>
          <a:p>
            <a:pPr marL="228600" indent="-228600" eaLnBrk="1" hangingPunct="1">
              <a:buFontTx/>
              <a:buAutoNum type="arabicPeriod"/>
            </a:pPr>
            <a:r>
              <a:rPr lang="en-US" smtClean="0"/>
              <a:t>Read the Comments.</a:t>
            </a:r>
          </a:p>
          <a:p>
            <a:pPr marL="228600" indent="-228600" eaLnBrk="1" hangingPunct="1">
              <a:buFontTx/>
              <a:buAutoNum type="arabicPeriod"/>
            </a:pPr>
            <a:r>
              <a:rPr lang="en-US" smtClean="0"/>
              <a:t>Click Plus button (+) to add an additional comment.</a:t>
            </a:r>
          </a:p>
          <a:p>
            <a:pPr marL="228600" indent="-228600" eaLnBrk="1" hangingPunct="1">
              <a:buFontTx/>
              <a:buAutoNum type="arabicPeriod"/>
            </a:pPr>
            <a:endParaRPr lang="en-US" smtClean="0"/>
          </a:p>
          <a:p>
            <a:pPr marL="228600" indent="-228600" eaLnBrk="1" hangingPunct="1"/>
            <a:r>
              <a:rPr lang="en-US" b="1" smtClean="0"/>
              <a:t>Next Screen:</a:t>
            </a:r>
          </a:p>
          <a:p>
            <a:pPr marL="228600" indent="-228600" eaLnBrk="1" hangingPunct="1"/>
            <a:r>
              <a:rPr lang="en-US" smtClean="0"/>
              <a:t>Comments</a:t>
            </a:r>
          </a:p>
          <a:p>
            <a:pPr marL="228600" indent="-228600" eaLnBrk="1" hangingPunct="1"/>
            <a:endParaRPr lang="en-US" smtClean="0"/>
          </a:p>
          <a:p>
            <a:pPr marL="228600" indent="-228600" eaLnBrk="1" hangingPunct="1"/>
            <a:endParaRPr lang="en-US" smtClean="0"/>
          </a:p>
        </p:txBody>
      </p:sp>
    </p:spTree>
    <p:extLst>
      <p:ext uri="{BB962C8B-B14F-4D97-AF65-F5344CB8AC3E}">
        <p14:creationId xmlns:p14="http://schemas.microsoft.com/office/powerpoint/2010/main" val="337916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EE073310-4168-41A2-95FA-C91BA3A1DDA6}" type="slidenum">
              <a:rPr lang="en-US" sz="1200" b="0" smtClean="0"/>
              <a:pPr eaLnBrk="1" hangingPunct="1"/>
              <a:t>2</a:t>
            </a:fld>
            <a:endParaRPr lang="en-US" sz="1200" b="0" smtClean="0"/>
          </a:p>
        </p:txBody>
      </p:sp>
      <p:sp>
        <p:nvSpPr>
          <p:cNvPr id="82947" name="Rectangle 2"/>
          <p:cNvSpPr>
            <a:spLocks noGrp="1" noRot="1" noChangeAspect="1" noChangeArrowheads="1" noTextEdit="1"/>
          </p:cNvSpPr>
          <p:nvPr>
            <p:ph type="sldImg"/>
          </p:nvPr>
        </p:nvSpPr>
        <p:spPr>
          <a:ln/>
        </p:spPr>
      </p:sp>
      <p:sp>
        <p:nvSpPr>
          <p:cNvPr id="82948" name="Rectangle 4"/>
          <p:cNvSpPr>
            <a:spLocks noChangeArrowheads="1"/>
          </p:cNvSpPr>
          <p:nvPr/>
        </p:nvSpPr>
        <p:spPr bwMode="auto">
          <a:xfrm>
            <a:off x="838200" y="4570413"/>
            <a:ext cx="5486400"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lgn="l">
              <a:spcBef>
                <a:spcPct val="30000"/>
              </a:spcBef>
            </a:pPr>
            <a:r>
              <a:rPr lang="en-US" sz="1200"/>
              <a:t>Information:</a:t>
            </a:r>
          </a:p>
          <a:p>
            <a:pPr marL="228600" indent="-228600" algn="l">
              <a:spcBef>
                <a:spcPct val="30000"/>
              </a:spcBef>
            </a:pPr>
            <a:r>
              <a:rPr lang="en-US" sz="1200" b="0"/>
              <a:t>This is Part 2 of the Self Service Training – Supervisor Session</a:t>
            </a:r>
          </a:p>
          <a:p>
            <a:pPr marL="228600" indent="-228600" algn="l">
              <a:spcBef>
                <a:spcPct val="30000"/>
              </a:spcBef>
              <a:buFontTx/>
              <a:buAutoNum type="arabicPeriod"/>
            </a:pPr>
            <a:r>
              <a:rPr lang="en-US" sz="1200" b="0"/>
              <a:t>Approve Time: Payroll can not process time until it is approved.</a:t>
            </a:r>
          </a:p>
          <a:p>
            <a:pPr marL="228600" indent="-228600" algn="l">
              <a:spcBef>
                <a:spcPct val="30000"/>
              </a:spcBef>
              <a:buFontTx/>
              <a:buAutoNum type="arabicPeriod"/>
            </a:pPr>
            <a:r>
              <a:rPr lang="en-US" sz="1200" b="0"/>
              <a:t>Run Reports: Run Control ID = Report Name. </a:t>
            </a:r>
          </a:p>
          <a:p>
            <a:pPr marL="228600" indent="-228600" algn="l">
              <a:spcBef>
                <a:spcPct val="30000"/>
              </a:spcBef>
              <a:buFontTx/>
              <a:buAutoNum type="arabicPeriod"/>
            </a:pPr>
            <a:r>
              <a:rPr lang="en-US" sz="1200" b="0"/>
              <a:t>UPK Practice Session: I will show you where to find the exercises. You may do them after the Supervisor Session or on your own later.</a:t>
            </a:r>
          </a:p>
          <a:p>
            <a:pPr marL="228600" indent="-228600" algn="l">
              <a:spcBef>
                <a:spcPct val="30000"/>
              </a:spcBef>
              <a:buFontTx/>
              <a:buAutoNum type="arabicPeriod"/>
            </a:pPr>
            <a:endParaRPr lang="en-US" sz="1200" b="0"/>
          </a:p>
          <a:p>
            <a:pPr marL="228600" indent="-228600" algn="l">
              <a:spcBef>
                <a:spcPct val="30000"/>
              </a:spcBef>
            </a:pPr>
            <a:r>
              <a:rPr lang="en-US" sz="1200"/>
              <a:t>Next Screen:</a:t>
            </a:r>
          </a:p>
          <a:p>
            <a:pPr marL="228600" indent="-228600" algn="l">
              <a:spcBef>
                <a:spcPct val="30000"/>
              </a:spcBef>
            </a:pPr>
            <a:r>
              <a:rPr lang="en-US" sz="1200" b="0"/>
              <a:t>Ground Rules</a:t>
            </a:r>
          </a:p>
          <a:p>
            <a:pPr marL="228600" indent="-228600" algn="l">
              <a:spcBef>
                <a:spcPct val="30000"/>
              </a:spcBef>
            </a:pPr>
            <a:endParaRPr lang="en-US" sz="1200" b="0"/>
          </a:p>
        </p:txBody>
      </p:sp>
    </p:spTree>
    <p:extLst>
      <p:ext uri="{BB962C8B-B14F-4D97-AF65-F5344CB8AC3E}">
        <p14:creationId xmlns:p14="http://schemas.microsoft.com/office/powerpoint/2010/main" val="4033936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A5288F8-6435-48BD-BE02-92847AD30C87}" type="slidenum">
              <a:rPr lang="en-US" sz="1200" b="0" smtClean="0"/>
              <a:pPr eaLnBrk="1" hangingPunct="1"/>
              <a:t>20</a:t>
            </a:fld>
            <a:endParaRPr lang="en-US" sz="1200" b="0" smtClean="0"/>
          </a:p>
        </p:txBody>
      </p:sp>
      <p:sp>
        <p:nvSpPr>
          <p:cNvPr id="10342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p:txBody>
          <a:bodyPr/>
          <a:lstStyle/>
          <a:p>
            <a:pPr marL="228600" indent="-228600" eaLnBrk="1" hangingPunct="1">
              <a:defRPr/>
            </a:pPr>
            <a:r>
              <a:rPr lang="en-US" b="1" dirty="0" smtClean="0"/>
              <a:t>Information:</a:t>
            </a:r>
          </a:p>
          <a:p>
            <a:pPr eaLnBrk="1" hangingPunct="1">
              <a:defRPr/>
            </a:pPr>
            <a:r>
              <a:rPr lang="en-US" dirty="0" smtClean="0"/>
              <a:t>None</a:t>
            </a:r>
          </a:p>
          <a:p>
            <a:pPr marL="228600" indent="-228600" eaLnBrk="1" hangingPunct="1">
              <a:defRPr/>
            </a:pPr>
            <a:endParaRPr lang="en-US" b="1" dirty="0" smtClean="0"/>
          </a:p>
          <a:p>
            <a:pPr marL="228600" indent="-228600" eaLnBrk="1" hangingPunct="1">
              <a:defRPr/>
            </a:pPr>
            <a:r>
              <a:rPr lang="en-US" b="1" dirty="0" smtClean="0"/>
              <a:t>Instructions:</a:t>
            </a:r>
          </a:p>
          <a:p>
            <a:pPr marL="228600" indent="-228600" eaLnBrk="1" hangingPunct="1">
              <a:buFontTx/>
              <a:buAutoNum type="arabicPeriod"/>
              <a:defRPr/>
            </a:pPr>
            <a:r>
              <a:rPr lang="en-US" dirty="0" smtClean="0"/>
              <a:t>Enter new Comment.</a:t>
            </a:r>
          </a:p>
          <a:p>
            <a:pPr eaLnBrk="1" hangingPunct="1">
              <a:defRPr/>
            </a:pPr>
            <a:endParaRPr lang="en-US" dirty="0" smtClean="0"/>
          </a:p>
          <a:p>
            <a:pPr marL="228600" indent="-228600" eaLnBrk="1" hangingPunct="1">
              <a:defRPr/>
            </a:pPr>
            <a:r>
              <a:rPr lang="en-US" b="1" dirty="0" smtClean="0"/>
              <a:t>Next Screen:</a:t>
            </a:r>
          </a:p>
          <a:p>
            <a:pPr marL="228600" indent="-228600" eaLnBrk="1" hangingPunct="1">
              <a:defRPr/>
            </a:pPr>
            <a:r>
              <a:rPr lang="en-US" dirty="0" smtClean="0"/>
              <a:t>Comments</a:t>
            </a:r>
          </a:p>
          <a:p>
            <a:pPr marL="228600" indent="-228600" eaLnBrk="1" hangingPunct="1">
              <a:defRPr/>
            </a:pPr>
            <a:endParaRPr lang="en-US" dirty="0" smtClean="0"/>
          </a:p>
          <a:p>
            <a:pPr marL="228600" indent="-228600" eaLnBrk="1" hangingPunct="1">
              <a:defRPr/>
            </a:pPr>
            <a:endParaRPr lang="en-US" dirty="0" smtClean="0"/>
          </a:p>
        </p:txBody>
      </p:sp>
    </p:spTree>
    <p:extLst>
      <p:ext uri="{BB962C8B-B14F-4D97-AF65-F5344CB8AC3E}">
        <p14:creationId xmlns:p14="http://schemas.microsoft.com/office/powerpoint/2010/main" val="3449413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BFD85D55-A4DF-49BA-9B34-E5F25DBB958A}" type="slidenum">
              <a:rPr lang="en-US" sz="1200" b="0" smtClean="0"/>
              <a:pPr eaLnBrk="1" hangingPunct="1"/>
              <a:t>21</a:t>
            </a:fld>
            <a:endParaRPr lang="en-US" sz="1200" b="0" smtClean="0"/>
          </a:p>
        </p:txBody>
      </p:sp>
      <p:sp>
        <p:nvSpPr>
          <p:cNvPr id="10445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p:txBody>
          <a:bodyPr/>
          <a:lstStyle/>
          <a:p>
            <a:pPr marL="228600" indent="-228600" eaLnBrk="1" hangingPunct="1">
              <a:defRPr/>
            </a:pPr>
            <a:r>
              <a:rPr lang="en-US" b="1" dirty="0" smtClean="0"/>
              <a:t>Information:</a:t>
            </a:r>
          </a:p>
          <a:p>
            <a:pPr eaLnBrk="1" hangingPunct="1">
              <a:defRPr/>
            </a:pPr>
            <a:r>
              <a:rPr lang="en-US" dirty="0" smtClean="0"/>
              <a:t>None</a:t>
            </a:r>
          </a:p>
          <a:p>
            <a:pPr marL="228600" indent="-228600" eaLnBrk="1" hangingPunct="1">
              <a:defRPr/>
            </a:pPr>
            <a:endParaRPr lang="en-US" b="1" dirty="0" smtClean="0"/>
          </a:p>
          <a:p>
            <a:pPr marL="228600" indent="-228600" eaLnBrk="1" hangingPunct="1">
              <a:defRPr/>
            </a:pPr>
            <a:r>
              <a:rPr lang="en-US" b="1" dirty="0" smtClean="0"/>
              <a:t>Instructions:</a:t>
            </a:r>
          </a:p>
          <a:p>
            <a:pPr marL="228600" indent="-228600" eaLnBrk="1" hangingPunct="1">
              <a:buFontTx/>
              <a:buAutoNum type="arabicPeriod"/>
              <a:defRPr/>
            </a:pPr>
            <a:r>
              <a:rPr lang="en-US" dirty="0" smtClean="0"/>
              <a:t>Click Save.</a:t>
            </a:r>
          </a:p>
          <a:p>
            <a:pPr marL="228600" indent="-228600" eaLnBrk="1" hangingPunct="1">
              <a:buFontTx/>
              <a:buAutoNum type="arabicPeriod"/>
              <a:defRPr/>
            </a:pPr>
            <a:endParaRPr lang="en-US" dirty="0" smtClean="0"/>
          </a:p>
          <a:p>
            <a:pPr marL="228600" indent="-228600" eaLnBrk="1" hangingPunct="1">
              <a:defRPr/>
            </a:pPr>
            <a:r>
              <a:rPr lang="en-US" b="1" dirty="0" smtClean="0"/>
              <a:t>Next Screen:</a:t>
            </a:r>
          </a:p>
          <a:p>
            <a:pPr marL="228600" indent="-228600" eaLnBrk="1" hangingPunct="1">
              <a:defRPr/>
            </a:pPr>
            <a:r>
              <a:rPr lang="en-US" dirty="0" smtClean="0"/>
              <a:t>Comments Confirmation Warning</a:t>
            </a:r>
          </a:p>
          <a:p>
            <a:pPr marL="228600" indent="-228600" eaLnBrk="1" hangingPunct="1">
              <a:defRPr/>
            </a:pPr>
            <a:endParaRPr lang="en-US" dirty="0" smtClean="0"/>
          </a:p>
          <a:p>
            <a:pPr marL="228600" indent="-228600" eaLnBrk="1" hangingPunct="1">
              <a:defRPr/>
            </a:pPr>
            <a:endParaRPr lang="en-US" dirty="0" smtClean="0"/>
          </a:p>
        </p:txBody>
      </p:sp>
    </p:spTree>
    <p:extLst>
      <p:ext uri="{BB962C8B-B14F-4D97-AF65-F5344CB8AC3E}">
        <p14:creationId xmlns:p14="http://schemas.microsoft.com/office/powerpoint/2010/main" val="4127935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100D21B4-60EA-4627-90CD-628711C887E2}" type="slidenum">
              <a:rPr lang="en-US" sz="1200" b="0" smtClean="0"/>
              <a:pPr eaLnBrk="1" hangingPunct="1"/>
              <a:t>22</a:t>
            </a:fld>
            <a:endParaRPr lang="en-US" sz="1200" b="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smtClean="0"/>
              <a:t>Confirmation warning.</a:t>
            </a:r>
          </a:p>
          <a:p>
            <a:pPr marL="228600" indent="-228600" eaLnBrk="1" hangingPunct="1">
              <a:buFontTx/>
              <a:buAutoNum type="arabicPeriod"/>
            </a:pPr>
            <a:r>
              <a:rPr lang="en-US" smtClean="0"/>
              <a:t>Click OK to save comments you enter. </a:t>
            </a:r>
          </a:p>
          <a:p>
            <a:pPr marL="228600" indent="-228600" eaLnBrk="1" hangingPunct="1">
              <a:buFontTx/>
              <a:buAutoNum type="arabicPeriod"/>
            </a:pPr>
            <a:r>
              <a:rPr lang="en-US" smtClean="0"/>
              <a:t>Click Cancel to return to comments page without saving.</a:t>
            </a:r>
          </a:p>
          <a:p>
            <a:pPr marL="228600" indent="-228600" eaLnBrk="1" hangingPunct="1"/>
            <a:endParaRPr lang="en-US" b="1" smtClean="0"/>
          </a:p>
          <a:p>
            <a:pPr marL="228600" indent="-228600" eaLnBrk="1" hangingPunct="1"/>
            <a:r>
              <a:rPr lang="en-US" b="1" smtClean="0"/>
              <a:t>Instructions:</a:t>
            </a:r>
            <a:endParaRPr lang="en-US" smtClean="0"/>
          </a:p>
          <a:p>
            <a:pPr marL="228600" indent="-228600" eaLnBrk="1" hangingPunct="1">
              <a:buFontTx/>
              <a:buAutoNum type="arabicPeriod"/>
            </a:pPr>
            <a:r>
              <a:rPr lang="en-US" smtClean="0"/>
              <a:t>Click OK.</a:t>
            </a:r>
          </a:p>
          <a:p>
            <a:pPr marL="228600" indent="-228600" eaLnBrk="1" hangingPunct="1">
              <a:buFontTx/>
              <a:buAutoNum type="arabicPeriod"/>
            </a:pPr>
            <a:endParaRPr lang="en-US" smtClean="0"/>
          </a:p>
          <a:p>
            <a:pPr marL="228600" indent="-228600" eaLnBrk="1" hangingPunct="1"/>
            <a:r>
              <a:rPr lang="en-US" b="1" smtClean="0"/>
              <a:t>Next Screen:</a:t>
            </a:r>
          </a:p>
          <a:p>
            <a:pPr marL="228600" indent="-228600" eaLnBrk="1" hangingPunct="1"/>
            <a:r>
              <a:rPr lang="en-US" smtClean="0"/>
              <a:t>Comments</a:t>
            </a:r>
          </a:p>
          <a:p>
            <a:pPr marL="228600" indent="-228600" eaLnBrk="1" hangingPunct="1"/>
            <a:endParaRPr lang="en-US" smtClean="0"/>
          </a:p>
          <a:p>
            <a:pPr marL="228600" indent="-228600" eaLnBrk="1" hangingPunct="1"/>
            <a:endParaRPr lang="en-US" smtClean="0"/>
          </a:p>
        </p:txBody>
      </p:sp>
    </p:spTree>
    <p:extLst>
      <p:ext uri="{BB962C8B-B14F-4D97-AF65-F5344CB8AC3E}">
        <p14:creationId xmlns:p14="http://schemas.microsoft.com/office/powerpoint/2010/main" val="323358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8C54C9A8-02BE-40A0-B6C8-BF2D811496B0}" type="slidenum">
              <a:rPr lang="en-US" sz="1200" b="0" smtClean="0"/>
              <a:pPr eaLnBrk="1" hangingPunct="1"/>
              <a:t>23</a:t>
            </a:fld>
            <a:endParaRPr lang="en-US" sz="1200" b="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smtClean="0"/>
              <a:t>Comments saved.</a:t>
            </a:r>
          </a:p>
          <a:p>
            <a:pPr marL="228600" indent="-228600" eaLnBrk="1" hangingPunct="1">
              <a:buFontTx/>
              <a:buAutoNum type="arabicPeriod"/>
            </a:pPr>
            <a:r>
              <a:rPr lang="en-US" smtClean="0"/>
              <a:t>Operator ID of person who entered comment. </a:t>
            </a:r>
          </a:p>
          <a:p>
            <a:pPr marL="228600" indent="-228600" eaLnBrk="1" hangingPunct="1">
              <a:buFontTx/>
              <a:buAutoNum type="arabicPeriod"/>
            </a:pPr>
            <a:r>
              <a:rPr lang="en-US" smtClean="0"/>
              <a:t>Date/Time comment was saved.</a:t>
            </a:r>
          </a:p>
          <a:p>
            <a:pPr marL="228600" indent="-228600" eaLnBrk="1" hangingPunct="1">
              <a:buFontTx/>
              <a:buAutoNum type="arabicPeriod"/>
            </a:pPr>
            <a:r>
              <a:rPr lang="en-US" smtClean="0"/>
              <a:t>Source indicates on what page comment was entered – Time Reporting (Timesheet), Approvals (Approval page), or Adjust Paid Time (only HR/Payroll has access).</a:t>
            </a:r>
          </a:p>
          <a:p>
            <a:pPr marL="228600" indent="-228600" eaLnBrk="1" hangingPunct="1"/>
            <a:endParaRPr lang="en-US" b="1" smtClean="0"/>
          </a:p>
          <a:p>
            <a:pPr marL="228600" indent="-228600" eaLnBrk="1" hangingPunct="1"/>
            <a:r>
              <a:rPr lang="en-US" b="1" smtClean="0"/>
              <a:t>Instructions:</a:t>
            </a:r>
            <a:endParaRPr lang="en-US" smtClean="0"/>
          </a:p>
          <a:p>
            <a:pPr marL="228600" indent="-228600" eaLnBrk="1" hangingPunct="1"/>
            <a:r>
              <a:rPr lang="en-US" smtClean="0"/>
              <a:t>1. Click Cancel to go back to the Approval page.</a:t>
            </a:r>
          </a:p>
          <a:p>
            <a:pPr marL="228600" indent="-228600" eaLnBrk="1" hangingPunct="1">
              <a:buFontTx/>
              <a:buChar char="•"/>
            </a:pPr>
            <a:endParaRPr lang="en-US" smtClean="0"/>
          </a:p>
          <a:p>
            <a:pPr marL="228600" indent="-228600" eaLnBrk="1" hangingPunct="1"/>
            <a:r>
              <a:rPr lang="en-US" b="1" smtClean="0"/>
              <a:t>Next Screen:</a:t>
            </a:r>
          </a:p>
          <a:p>
            <a:pPr marL="228600" indent="-228600" eaLnBrk="1" hangingPunct="1"/>
            <a:r>
              <a:rPr lang="en-US" smtClean="0"/>
              <a:t>Approval Details page</a:t>
            </a:r>
          </a:p>
          <a:p>
            <a:pPr marL="228600" indent="-228600" eaLnBrk="1" hangingPunct="1"/>
            <a:endParaRPr lang="en-US" smtClean="0"/>
          </a:p>
        </p:txBody>
      </p:sp>
    </p:spTree>
    <p:extLst>
      <p:ext uri="{BB962C8B-B14F-4D97-AF65-F5344CB8AC3E}">
        <p14:creationId xmlns:p14="http://schemas.microsoft.com/office/powerpoint/2010/main" val="2517021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2C7ED9D8-FAEE-48E1-9A4D-458BFC5C42E3}" type="slidenum">
              <a:rPr lang="en-US" sz="1200" b="0" smtClean="0"/>
              <a:pPr eaLnBrk="1" hangingPunct="1"/>
              <a:t>24</a:t>
            </a:fld>
            <a:endParaRPr lang="en-US" sz="1200" b="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marL="228600" indent="-228600" eaLnBrk="1" hangingPunct="1"/>
            <a:r>
              <a:rPr lang="en-US" b="1" dirty="0" smtClean="0"/>
              <a:t>Information:</a:t>
            </a:r>
          </a:p>
          <a:p>
            <a:pPr marL="228600" indent="-228600" eaLnBrk="1" hangingPunct="1">
              <a:buFontTx/>
              <a:buAutoNum type="arabicPeriod"/>
            </a:pPr>
            <a:r>
              <a:rPr lang="en-US" dirty="0" smtClean="0"/>
              <a:t>To approve the time, you can click the Select box for each row of attendance you wish to approve.</a:t>
            </a:r>
          </a:p>
          <a:p>
            <a:pPr marL="228600" indent="-228600" eaLnBrk="1" hangingPunct="1">
              <a:buFontTx/>
              <a:buAutoNum type="arabicPeriod"/>
            </a:pPr>
            <a:r>
              <a:rPr lang="en-US" dirty="0" smtClean="0"/>
              <a:t>You can also click the </a:t>
            </a:r>
            <a:r>
              <a:rPr lang="en-US" u="sng" dirty="0" smtClean="0"/>
              <a:t>Select All</a:t>
            </a:r>
            <a:r>
              <a:rPr lang="en-US" dirty="0" smtClean="0"/>
              <a:t> link to select all rows.</a:t>
            </a:r>
          </a:p>
          <a:p>
            <a:pPr marL="228600" indent="-228600" eaLnBrk="1" hangingPunct="1">
              <a:buFontTx/>
              <a:buAutoNum type="arabicPeriod"/>
            </a:pPr>
            <a:r>
              <a:rPr lang="en-US" dirty="0" smtClean="0"/>
              <a:t>Once rows are selected you can click the </a:t>
            </a:r>
            <a:r>
              <a:rPr lang="en-US" u="sng" dirty="0" smtClean="0"/>
              <a:t>Clear All</a:t>
            </a:r>
            <a:r>
              <a:rPr lang="en-US" dirty="0" smtClean="0"/>
              <a:t> link to clear all selected rows.</a:t>
            </a:r>
          </a:p>
          <a:p>
            <a:pPr marL="228600" indent="-228600" eaLnBrk="1" hangingPunct="1">
              <a:buFontTx/>
              <a:buAutoNum type="arabicPeriod" startAt="2"/>
            </a:pPr>
            <a:endParaRPr lang="en-US" dirty="0" smtClean="0"/>
          </a:p>
          <a:p>
            <a:pPr marL="228600" indent="-228600" eaLnBrk="1" hangingPunct="1"/>
            <a:r>
              <a:rPr lang="en-US" b="1" dirty="0" smtClean="0"/>
              <a:t>Instructions:</a:t>
            </a:r>
          </a:p>
          <a:p>
            <a:pPr marL="228600" indent="-228600" eaLnBrk="1" hangingPunct="1">
              <a:buFontTx/>
              <a:buAutoNum type="arabicPeriod"/>
            </a:pPr>
            <a:r>
              <a:rPr lang="en-US" u="sng" dirty="0" smtClean="0"/>
              <a:t>Select All</a:t>
            </a:r>
            <a:r>
              <a:rPr lang="en-US" dirty="0" smtClean="0"/>
              <a:t>: Click this link to select all attendance rows.</a:t>
            </a:r>
          </a:p>
          <a:p>
            <a:pPr marL="228600" indent="-228600" eaLnBrk="1" hangingPunct="1">
              <a:buFontTx/>
              <a:buAutoNum type="arabicPeriod"/>
            </a:pPr>
            <a:r>
              <a:rPr lang="en-US" dirty="0" smtClean="0"/>
              <a:t>Click Approve.</a:t>
            </a:r>
          </a:p>
          <a:p>
            <a:pPr marL="228600" indent="-228600" eaLnBrk="1" hangingPunct="1">
              <a:buFontTx/>
              <a:buAutoNum type="arabicPeriod" startAt="2"/>
            </a:pPr>
            <a:endParaRPr lang="en-US" dirty="0" smtClean="0"/>
          </a:p>
          <a:p>
            <a:pPr marL="228600" indent="-228600" eaLnBrk="1" hangingPunct="1"/>
            <a:r>
              <a:rPr lang="en-US" b="1" dirty="0" smtClean="0"/>
              <a:t>Next Screen:</a:t>
            </a:r>
          </a:p>
          <a:p>
            <a:pPr marL="228600" indent="-228600" eaLnBrk="1" hangingPunct="1"/>
            <a:r>
              <a:rPr lang="en-US" dirty="0" smtClean="0"/>
              <a:t>Confirmation</a:t>
            </a:r>
          </a:p>
        </p:txBody>
      </p:sp>
    </p:spTree>
    <p:extLst>
      <p:ext uri="{BB962C8B-B14F-4D97-AF65-F5344CB8AC3E}">
        <p14:creationId xmlns:p14="http://schemas.microsoft.com/office/powerpoint/2010/main" val="2547946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22B0099-ADD5-48C8-8DD5-C01D21DC7B06}" type="slidenum">
              <a:rPr lang="en-US" sz="1200" b="0" smtClean="0"/>
              <a:pPr eaLnBrk="1" hangingPunct="1"/>
              <a:t>25</a:t>
            </a:fld>
            <a:endParaRPr lang="en-US" sz="1200" b="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5800" y="4416425"/>
            <a:ext cx="5791200" cy="4181475"/>
          </a:xfrm>
          <a:noFill/>
        </p:spPr>
        <p:txBody>
          <a:bodyPr/>
          <a:lstStyle/>
          <a:p>
            <a:pPr marL="228600" indent="-228600" eaLnBrk="1" hangingPunct="1"/>
            <a:r>
              <a:rPr lang="en-US" b="1" smtClean="0"/>
              <a:t>Information:</a:t>
            </a:r>
          </a:p>
          <a:p>
            <a:pPr marL="228600" indent="-228600" eaLnBrk="1" hangingPunct="1">
              <a:buFontTx/>
              <a:buAutoNum type="arabicPeriod"/>
            </a:pPr>
            <a:r>
              <a:rPr lang="en-US" smtClean="0"/>
              <a:t>Click Yes to approve all checked entries.</a:t>
            </a:r>
          </a:p>
          <a:p>
            <a:pPr marL="228600" indent="-228600" eaLnBrk="1" hangingPunct="1">
              <a:buFontTx/>
              <a:buAutoNum type="arabicPeriod"/>
            </a:pPr>
            <a:r>
              <a:rPr lang="en-US" smtClean="0"/>
              <a:t>After you click this OK button, you can not ‘unapprove time’; you must return to the Timesheet to delete or update any entry. </a:t>
            </a:r>
          </a:p>
          <a:p>
            <a:pPr marL="228600" indent="-228600" eaLnBrk="1" hangingPunct="1">
              <a:buFontTx/>
              <a:buAutoNum type="arabicPeriod"/>
            </a:pPr>
            <a:r>
              <a:rPr lang="en-US" smtClean="0"/>
              <a:t>Updated Timesheet entries must reprocess through Time Admin before they appear on the Approve Payable Time page.</a:t>
            </a:r>
          </a:p>
          <a:p>
            <a:pPr marL="228600" indent="-228600" eaLnBrk="1" hangingPunct="1">
              <a:buFontTx/>
              <a:buAutoNum type="arabicPeriod"/>
            </a:pPr>
            <a:r>
              <a:rPr lang="en-US" smtClean="0"/>
              <a:t>Deleted Timesheet entries must reprocess through Time Admin again before they disappear from the Approve Payable Time page.</a:t>
            </a:r>
          </a:p>
          <a:p>
            <a:pPr marL="228600" indent="-228600" eaLnBrk="1" hangingPunct="1">
              <a:buFontTx/>
              <a:buAutoNum type="arabicPeriod"/>
            </a:pPr>
            <a:r>
              <a:rPr lang="en-US" smtClean="0"/>
              <a:t>Click No to return to the Approve Payable Time page without approving the selected entries.</a:t>
            </a:r>
          </a:p>
          <a:p>
            <a:pPr marL="228600" indent="-228600" eaLnBrk="1" hangingPunct="1">
              <a:buFontTx/>
              <a:buAutoNum type="arabicPeriod"/>
            </a:pPr>
            <a:endParaRPr lang="en-US" smtClean="0"/>
          </a:p>
          <a:p>
            <a:pPr marL="228600" indent="-228600" eaLnBrk="1" hangingPunct="1"/>
            <a:r>
              <a:rPr lang="en-US" b="1" smtClean="0"/>
              <a:t>Instructions:</a:t>
            </a:r>
          </a:p>
          <a:p>
            <a:pPr marL="228600" indent="-228600" eaLnBrk="1" hangingPunct="1">
              <a:buFontTx/>
              <a:buAutoNum type="arabicPeriod"/>
            </a:pPr>
            <a:r>
              <a:rPr lang="en-US" smtClean="0"/>
              <a:t>Click the Yes button.</a:t>
            </a:r>
          </a:p>
          <a:p>
            <a:pPr marL="228600" indent="-228600" eaLnBrk="1" hangingPunct="1">
              <a:buFontTx/>
              <a:buAutoNum type="arabicPeriod"/>
            </a:pPr>
            <a:endParaRPr lang="en-US" smtClean="0"/>
          </a:p>
          <a:p>
            <a:pPr marL="228600" indent="-228600" eaLnBrk="1" hangingPunct="1"/>
            <a:r>
              <a:rPr lang="en-US" b="1" smtClean="0"/>
              <a:t>Next Screen:</a:t>
            </a:r>
          </a:p>
          <a:p>
            <a:pPr marL="228600" indent="-228600" eaLnBrk="1" hangingPunct="1"/>
            <a:r>
              <a:rPr lang="en-US" smtClean="0"/>
              <a:t>Save Confirmation message</a:t>
            </a:r>
          </a:p>
          <a:p>
            <a:pPr marL="228600" indent="-228600" eaLnBrk="1" hangingPunct="1">
              <a:buFontTx/>
              <a:buAutoNum type="arabicPeriod"/>
            </a:pPr>
            <a:endParaRPr lang="en-US" smtClean="0"/>
          </a:p>
          <a:p>
            <a:pPr marL="228600" indent="-228600" eaLnBrk="1" hangingPunct="1">
              <a:buFontTx/>
              <a:buAutoNum type="arabicPeriod"/>
            </a:pPr>
            <a:endParaRPr lang="en-US" smtClean="0"/>
          </a:p>
          <a:p>
            <a:pPr marL="228600" indent="-228600" eaLnBrk="1" hangingPunct="1">
              <a:buFontTx/>
              <a:buAutoNum type="arabicPeriod"/>
            </a:pPr>
            <a:endParaRPr lang="en-US" smtClean="0"/>
          </a:p>
        </p:txBody>
      </p:sp>
    </p:spTree>
    <p:extLst>
      <p:ext uri="{BB962C8B-B14F-4D97-AF65-F5344CB8AC3E}">
        <p14:creationId xmlns:p14="http://schemas.microsoft.com/office/powerpoint/2010/main" val="3325407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EFB273B-5E9F-4666-A1C9-37952BE66ECA}" type="slidenum">
              <a:rPr lang="en-US" sz="1200" b="0" smtClean="0"/>
              <a:pPr eaLnBrk="1" hangingPunct="1"/>
              <a:t>26</a:t>
            </a:fld>
            <a:endParaRPr lang="en-US" sz="1200" b="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spcBef>
                <a:spcPct val="0"/>
              </a:spcBef>
              <a:buFontTx/>
              <a:buAutoNum type="arabicPeriod"/>
            </a:pPr>
            <a:r>
              <a:rPr lang="en-US" smtClean="0"/>
              <a:t>This is only a confirmation page; you can not return to the previous</a:t>
            </a:r>
          </a:p>
          <a:p>
            <a:pPr marL="228600" indent="-228600" eaLnBrk="1" hangingPunct="1">
              <a:spcBef>
                <a:spcPct val="0"/>
              </a:spcBef>
            </a:pPr>
            <a:r>
              <a:rPr lang="en-US" smtClean="0"/>
              <a:t>      Approve Payable Time page at this point. </a:t>
            </a:r>
          </a:p>
          <a:p>
            <a:pPr marL="228600" indent="-228600" eaLnBrk="1" hangingPunct="1">
              <a:spcBef>
                <a:spcPct val="0"/>
              </a:spcBef>
            </a:pPr>
            <a:endParaRPr lang="en-US" b="1" smtClean="0"/>
          </a:p>
          <a:p>
            <a:pPr marL="228600" indent="-228600" eaLnBrk="1" hangingPunct="1">
              <a:spcBef>
                <a:spcPct val="0"/>
              </a:spcBef>
            </a:pPr>
            <a:r>
              <a:rPr lang="en-US" b="1" smtClean="0"/>
              <a:t>Instructions:</a:t>
            </a:r>
          </a:p>
          <a:p>
            <a:pPr marL="228600" indent="-228600" eaLnBrk="1" hangingPunct="1">
              <a:buFontTx/>
              <a:buAutoNum type="arabicPeriod"/>
            </a:pPr>
            <a:r>
              <a:rPr lang="en-US" smtClean="0"/>
              <a:t>Click the OK button.</a:t>
            </a:r>
          </a:p>
          <a:p>
            <a:pPr marL="228600" indent="-228600" eaLnBrk="1" hangingPunct="1">
              <a:buFontTx/>
              <a:buAutoNum type="arabicPeriod"/>
            </a:pPr>
            <a:endParaRPr lang="en-US" smtClean="0"/>
          </a:p>
          <a:p>
            <a:pPr marL="228600" indent="-228600" eaLnBrk="1" hangingPunct="1"/>
            <a:r>
              <a:rPr lang="en-US" b="1" smtClean="0"/>
              <a:t>Next Screen:</a:t>
            </a:r>
          </a:p>
          <a:p>
            <a:pPr marL="228600" indent="-228600" eaLnBrk="1" hangingPunct="1"/>
            <a:r>
              <a:rPr lang="en-US" smtClean="0"/>
              <a:t>Approve Details</a:t>
            </a:r>
          </a:p>
          <a:p>
            <a:pPr marL="228600" indent="-228600" eaLnBrk="1" hangingPunct="1"/>
            <a:endParaRPr lang="en-US" smtClean="0"/>
          </a:p>
        </p:txBody>
      </p:sp>
    </p:spTree>
    <p:extLst>
      <p:ext uri="{BB962C8B-B14F-4D97-AF65-F5344CB8AC3E}">
        <p14:creationId xmlns:p14="http://schemas.microsoft.com/office/powerpoint/2010/main" val="3922002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BEF2EBEE-1989-43C7-9709-D8C76317C7C8}" type="slidenum">
              <a:rPr lang="en-US" sz="1200" b="0" smtClean="0"/>
              <a:pPr eaLnBrk="1" hangingPunct="1"/>
              <a:t>27</a:t>
            </a:fld>
            <a:endParaRPr lang="en-US" sz="1200" b="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marL="228600" indent="-228600" eaLnBrk="1" hangingPunct="1"/>
            <a:r>
              <a:rPr lang="en-US" b="1" dirty="0" smtClean="0"/>
              <a:t>Information:</a:t>
            </a:r>
          </a:p>
          <a:p>
            <a:pPr marL="228600" indent="-228600" eaLnBrk="1" hangingPunct="1">
              <a:buFontTx/>
              <a:buAutoNum type="arabicPeriod"/>
            </a:pPr>
            <a:r>
              <a:rPr lang="en-US" dirty="0" smtClean="0"/>
              <a:t>All time has been approved for this employee in the period selected.</a:t>
            </a:r>
          </a:p>
          <a:p>
            <a:pPr marL="228600" indent="-228600" eaLnBrk="1" hangingPunct="1">
              <a:buFontTx/>
              <a:buAutoNum type="arabicPeriod"/>
            </a:pPr>
            <a:r>
              <a:rPr lang="en-US" dirty="0" smtClean="0"/>
              <a:t>Click the Next Employee button to approve time for the next employee in your group.</a:t>
            </a:r>
          </a:p>
          <a:p>
            <a:pPr marL="228600" indent="-228600" eaLnBrk="1" hangingPunct="1">
              <a:buFontTx/>
              <a:buAutoNum type="arabicPeriod"/>
            </a:pPr>
            <a:r>
              <a:rPr lang="en-US" dirty="0" smtClean="0"/>
              <a:t>Click the </a:t>
            </a:r>
            <a:r>
              <a:rPr lang="en-US" u="sng" dirty="0" smtClean="0"/>
              <a:t>Return to Approval Summary</a:t>
            </a:r>
            <a:r>
              <a:rPr lang="en-US" dirty="0" smtClean="0"/>
              <a:t> link to return to the Summary page.</a:t>
            </a:r>
          </a:p>
          <a:p>
            <a:pPr marL="228600" indent="-228600" eaLnBrk="1" hangingPunct="1">
              <a:buFontTx/>
              <a:buAutoNum type="arabicPeriod" startAt="2"/>
            </a:pPr>
            <a:endParaRPr lang="en-US" dirty="0" smtClean="0"/>
          </a:p>
          <a:p>
            <a:pPr marL="228600" indent="-228600" eaLnBrk="1" hangingPunct="1"/>
            <a:r>
              <a:rPr lang="en-US" b="1" dirty="0" smtClean="0"/>
              <a:t>Instructions:</a:t>
            </a:r>
          </a:p>
          <a:p>
            <a:pPr marL="228600" indent="-228600" eaLnBrk="1" hangingPunct="1">
              <a:buFontTx/>
              <a:buAutoNum type="arabicPeriod"/>
            </a:pPr>
            <a:r>
              <a:rPr lang="en-US" u="sng" dirty="0" smtClean="0"/>
              <a:t>Return to Approval Summary</a:t>
            </a:r>
            <a:r>
              <a:rPr lang="en-US" dirty="0" smtClean="0"/>
              <a:t> : Click this link.</a:t>
            </a:r>
          </a:p>
          <a:p>
            <a:pPr marL="228600" indent="-228600" eaLnBrk="1" hangingPunct="1">
              <a:buFontTx/>
              <a:buAutoNum type="arabicPeriod" startAt="2"/>
            </a:pPr>
            <a:endParaRPr lang="en-US" dirty="0" smtClean="0"/>
          </a:p>
          <a:p>
            <a:pPr marL="228600" indent="-228600" eaLnBrk="1" hangingPunct="1"/>
            <a:r>
              <a:rPr lang="en-US" b="1" dirty="0" smtClean="0"/>
              <a:t>Next Screen:</a:t>
            </a:r>
          </a:p>
          <a:p>
            <a:pPr marL="228600" indent="-228600" eaLnBrk="1" hangingPunct="1"/>
            <a:r>
              <a:rPr lang="en-US" dirty="0" smtClean="0"/>
              <a:t>Approval Summary</a:t>
            </a:r>
          </a:p>
        </p:txBody>
      </p:sp>
    </p:spTree>
    <p:extLst>
      <p:ext uri="{BB962C8B-B14F-4D97-AF65-F5344CB8AC3E}">
        <p14:creationId xmlns:p14="http://schemas.microsoft.com/office/powerpoint/2010/main" val="863712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E2483140-7C1F-43D5-8B19-20D3C573C2E3}" type="slidenum">
              <a:rPr lang="en-US" sz="1200" b="0" smtClean="0"/>
              <a:pPr eaLnBrk="1" hangingPunct="1"/>
              <a:t>28</a:t>
            </a:fld>
            <a:endParaRPr lang="en-US" sz="1200" b="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smtClean="0"/>
              <a:t>Elmer Fudd no longer appears in the list of employees.</a:t>
            </a:r>
          </a:p>
          <a:p>
            <a:pPr marL="228600" indent="-228600" eaLnBrk="1" hangingPunct="1">
              <a:buFontTx/>
              <a:buAutoNum type="arabicPeriod"/>
            </a:pPr>
            <a:r>
              <a:rPr lang="en-US" smtClean="0"/>
              <a:t>The Total Payable Hours displays the number of hours the employee has ready for approval for the time period selected.</a:t>
            </a:r>
          </a:p>
          <a:p>
            <a:pPr marL="228600" indent="-228600" eaLnBrk="1" hangingPunct="1">
              <a:buFontTx/>
              <a:buAutoNum type="arabicPeriod"/>
            </a:pPr>
            <a:r>
              <a:rPr lang="en-US" smtClean="0"/>
              <a:t>Alarm Clock icon indicates there are Exceptions for the employee’s time.</a:t>
            </a:r>
          </a:p>
          <a:p>
            <a:pPr marL="228600" indent="-228600" eaLnBrk="1" hangingPunct="1">
              <a:buFontTx/>
              <a:buAutoNum type="arabicPeriod"/>
            </a:pPr>
            <a:r>
              <a:rPr lang="en-US" smtClean="0"/>
              <a:t>Click the link for the next employee whose time you want to approve.</a:t>
            </a:r>
          </a:p>
          <a:p>
            <a:pPr marL="228600" indent="-228600" eaLnBrk="1" hangingPunct="1"/>
            <a:endParaRPr lang="en-US" smtClean="0"/>
          </a:p>
          <a:p>
            <a:pPr marL="228600" indent="-228600" eaLnBrk="1" hangingPunct="1"/>
            <a:r>
              <a:rPr lang="en-US" b="1" smtClean="0"/>
              <a:t>Instructions:</a:t>
            </a:r>
          </a:p>
          <a:p>
            <a:pPr marL="228600" indent="-228600" eaLnBrk="1" hangingPunct="1">
              <a:buFontTx/>
              <a:buAutoNum type="arabicPeriod"/>
            </a:pPr>
            <a:r>
              <a:rPr lang="en-US" smtClean="0"/>
              <a:t>Name: Click the </a:t>
            </a:r>
            <a:r>
              <a:rPr lang="en-US" u="sng" smtClean="0"/>
              <a:t>Daffy Duck</a:t>
            </a:r>
            <a:r>
              <a:rPr lang="en-US" smtClean="0"/>
              <a:t> link.</a:t>
            </a:r>
          </a:p>
          <a:p>
            <a:pPr marL="228600" indent="-228600" eaLnBrk="1" hangingPunct="1">
              <a:buFontTx/>
              <a:buAutoNum type="arabicPeriod" startAt="2"/>
            </a:pPr>
            <a:endParaRPr lang="en-US" smtClean="0"/>
          </a:p>
          <a:p>
            <a:pPr marL="228600" indent="-228600" eaLnBrk="1" hangingPunct="1"/>
            <a:r>
              <a:rPr lang="en-US" b="1" smtClean="0"/>
              <a:t>Next Screen:</a:t>
            </a:r>
          </a:p>
          <a:p>
            <a:pPr marL="228600" indent="-228600" eaLnBrk="1" hangingPunct="1"/>
            <a:r>
              <a:rPr lang="en-US" smtClean="0"/>
              <a:t>Approval Detail</a:t>
            </a:r>
          </a:p>
        </p:txBody>
      </p:sp>
    </p:spTree>
    <p:extLst>
      <p:ext uri="{BB962C8B-B14F-4D97-AF65-F5344CB8AC3E}">
        <p14:creationId xmlns:p14="http://schemas.microsoft.com/office/powerpoint/2010/main" val="3823758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8E9EF64C-7C1C-427B-BCFB-C05B2B0569DA}" type="slidenum">
              <a:rPr lang="en-US" sz="1200" b="0" smtClean="0"/>
              <a:pPr eaLnBrk="1" hangingPunct="1"/>
              <a:t>29</a:t>
            </a:fld>
            <a:endParaRPr lang="en-US" sz="1200" b="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u="sng" smtClean="0"/>
              <a:t>Adjust Reported Time</a:t>
            </a:r>
            <a:r>
              <a:rPr lang="en-US" smtClean="0"/>
              <a:t>: This link allows you to view or update entries on the Timesheet.</a:t>
            </a:r>
          </a:p>
          <a:p>
            <a:pPr marL="228600" indent="-228600" eaLnBrk="1" hangingPunct="1">
              <a:buFontTx/>
              <a:buAutoNum type="arabicPeriod"/>
            </a:pPr>
            <a:r>
              <a:rPr lang="en-US" smtClean="0"/>
              <a:t>Go to the Timesheet to view Exception details.</a:t>
            </a:r>
          </a:p>
          <a:p>
            <a:pPr marL="228600" indent="-228600" eaLnBrk="1" hangingPunct="1">
              <a:buFontTx/>
              <a:buAutoNum type="arabicPeriod" startAt="2"/>
            </a:pPr>
            <a:endParaRPr lang="en-US" smtClean="0"/>
          </a:p>
          <a:p>
            <a:pPr marL="228600" indent="-228600" eaLnBrk="1" hangingPunct="1"/>
            <a:r>
              <a:rPr lang="en-US" b="1" smtClean="0"/>
              <a:t>Instructions:</a:t>
            </a:r>
          </a:p>
          <a:p>
            <a:pPr marL="228600" indent="-228600" eaLnBrk="1" hangingPunct="1">
              <a:buFontTx/>
              <a:buAutoNum type="arabicPeriod"/>
            </a:pPr>
            <a:r>
              <a:rPr lang="en-US" u="sng" smtClean="0"/>
              <a:t>Adjust Reported Time</a:t>
            </a:r>
            <a:r>
              <a:rPr lang="en-US" smtClean="0"/>
              <a:t>: Click this link on the 2/8/13 row.</a:t>
            </a:r>
          </a:p>
          <a:p>
            <a:pPr marL="228600" indent="-228600" eaLnBrk="1" hangingPunct="1">
              <a:buFontTx/>
              <a:buAutoNum type="arabicPeriod" startAt="2"/>
            </a:pPr>
            <a:endParaRPr lang="en-US" smtClean="0"/>
          </a:p>
          <a:p>
            <a:pPr marL="228600" indent="-228600" eaLnBrk="1" hangingPunct="1"/>
            <a:r>
              <a:rPr lang="en-US" b="1" smtClean="0"/>
              <a:t>Next Screen:</a:t>
            </a:r>
          </a:p>
          <a:p>
            <a:pPr marL="228600" indent="-228600" eaLnBrk="1" hangingPunct="1"/>
            <a:r>
              <a:rPr lang="en-US" smtClean="0"/>
              <a:t>Timesheet</a:t>
            </a:r>
          </a:p>
        </p:txBody>
      </p:sp>
    </p:spTree>
    <p:extLst>
      <p:ext uri="{BB962C8B-B14F-4D97-AF65-F5344CB8AC3E}">
        <p14:creationId xmlns:p14="http://schemas.microsoft.com/office/powerpoint/2010/main" val="345262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5C55B953-39AF-4FE4-B69A-FDEF192DD872}" type="slidenum">
              <a:rPr lang="en-US" sz="1200" b="0" smtClean="0"/>
              <a:pPr eaLnBrk="1" hangingPunct="1"/>
              <a:t>3</a:t>
            </a:fld>
            <a:endParaRPr lang="en-US" sz="1200" b="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685800" y="4416425"/>
            <a:ext cx="5562600" cy="4545013"/>
          </a:xfrm>
          <a:noFill/>
        </p:spPr>
        <p:txBody>
          <a:bodyPr/>
          <a:lstStyle/>
          <a:p>
            <a:pPr marL="228600" indent="-228600" eaLnBrk="1" hangingPunct="1"/>
            <a:r>
              <a:rPr lang="en-US" b="1" smtClean="0"/>
              <a:t>Information:</a:t>
            </a:r>
          </a:p>
          <a:p>
            <a:pPr marL="228600" indent="-228600" eaLnBrk="1" hangingPunct="1"/>
            <a:r>
              <a:rPr lang="en-US" smtClean="0"/>
              <a:t>1. Presentation: </a:t>
            </a:r>
          </a:p>
          <a:p>
            <a:pPr marL="228600" indent="-228600" eaLnBrk="1" hangingPunct="1"/>
            <a:r>
              <a:rPr lang="en-US" smtClean="0"/>
              <a:t>    A. Step-by-Step Screenshots with highlights.</a:t>
            </a:r>
          </a:p>
          <a:p>
            <a:pPr marL="228600" indent="-228600" eaLnBrk="1" hangingPunct="1"/>
            <a:r>
              <a:rPr lang="en-US" smtClean="0"/>
              <a:t>    B. Navigation Paths, Key Points, Overall Info, etc.</a:t>
            </a:r>
            <a:br>
              <a:rPr lang="en-US" smtClean="0"/>
            </a:br>
            <a:endParaRPr lang="en-US" smtClean="0"/>
          </a:p>
          <a:p>
            <a:pPr marL="228600" indent="-228600" eaLnBrk="1" hangingPunct="1"/>
            <a:r>
              <a:rPr lang="en-US" smtClean="0"/>
              <a:t>2. UPK exercises (See It!, Try It!, Know It?, Do It!):</a:t>
            </a:r>
          </a:p>
          <a:p>
            <a:pPr marL="228600" indent="-228600" eaLnBrk="1" hangingPunct="1"/>
            <a:r>
              <a:rPr lang="en-US" smtClean="0"/>
              <a:t>    A. Entering Time (Positive Time Reporters)</a:t>
            </a:r>
          </a:p>
          <a:p>
            <a:pPr marL="228600" indent="-228600" eaLnBrk="1" hangingPunct="1"/>
            <a:r>
              <a:rPr lang="en-US" smtClean="0"/>
              <a:t>    B. Entering Comments - Employee</a:t>
            </a:r>
          </a:p>
          <a:p>
            <a:pPr marL="228600" indent="-228600" eaLnBrk="1" hangingPunct="1"/>
            <a:r>
              <a:rPr lang="en-US" smtClean="0"/>
              <a:t>    C. Entering Comments - Supervisor</a:t>
            </a:r>
          </a:p>
          <a:p>
            <a:pPr marL="228600" indent="-228600" eaLnBrk="1" hangingPunct="1"/>
            <a:r>
              <a:rPr lang="en-US" smtClean="0"/>
              <a:t>    D. Viewing Payable Time</a:t>
            </a:r>
          </a:p>
          <a:p>
            <a:pPr marL="228600" indent="-228600" eaLnBrk="1" hangingPunct="1"/>
            <a:r>
              <a:rPr lang="en-US" smtClean="0"/>
              <a:t>    E. Reviewing and Clearing Exceptions</a:t>
            </a:r>
          </a:p>
          <a:p>
            <a:pPr marL="228600" indent="-228600" eaLnBrk="1" hangingPunct="1"/>
            <a:r>
              <a:rPr lang="en-US" smtClean="0"/>
              <a:t>    F. Approving Time (Supervisors)</a:t>
            </a:r>
          </a:p>
          <a:p>
            <a:pPr marL="228600" indent="-228600" eaLnBrk="1" hangingPunct="1"/>
            <a:r>
              <a:rPr lang="en-US" smtClean="0"/>
              <a:t>    G. Reports for Approvers (Supervisors)</a:t>
            </a:r>
            <a:br>
              <a:rPr lang="en-US" smtClean="0"/>
            </a:br>
            <a:endParaRPr lang="en-US" smtClean="0"/>
          </a:p>
          <a:p>
            <a:pPr marL="228600" indent="-228600" eaLnBrk="1" hangingPunct="1"/>
            <a:r>
              <a:rPr lang="en-US" smtClean="0"/>
              <a:t>3. Go-Live Labs:</a:t>
            </a:r>
          </a:p>
          <a:p>
            <a:pPr marL="228600" indent="-228600" eaLnBrk="1" hangingPunct="1"/>
            <a:r>
              <a:rPr lang="en-US" smtClean="0"/>
              <a:t>    A. Agency sponsored Go-Live Core-CT entry/view assistance. </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Training Tools (cont.)</a:t>
            </a:r>
          </a:p>
          <a:p>
            <a:pPr marL="228600" indent="-228600" eaLnBrk="1" hangingPunct="1"/>
            <a:endParaRPr lang="en-US" smtClean="0"/>
          </a:p>
        </p:txBody>
      </p:sp>
    </p:spTree>
    <p:extLst>
      <p:ext uri="{BB962C8B-B14F-4D97-AF65-F5344CB8AC3E}">
        <p14:creationId xmlns:p14="http://schemas.microsoft.com/office/powerpoint/2010/main" val="154097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79F106AA-588A-491D-9730-7B44E1D13F19}" type="slidenum">
              <a:rPr lang="en-US" sz="1200" b="0" smtClean="0"/>
              <a:pPr eaLnBrk="1" hangingPunct="1"/>
              <a:t>30</a:t>
            </a:fld>
            <a:endParaRPr lang="en-US" sz="1200" b="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685800" y="4416425"/>
            <a:ext cx="5867400" cy="4181475"/>
          </a:xfrm>
          <a:noFill/>
        </p:spPr>
        <p:txBody>
          <a:bodyPr/>
          <a:lstStyle/>
          <a:p>
            <a:pPr marL="228600" indent="-228600" eaLnBrk="1" hangingPunct="1"/>
            <a:r>
              <a:rPr lang="en-US" b="1" smtClean="0"/>
              <a:t>Information:</a:t>
            </a:r>
          </a:p>
          <a:p>
            <a:pPr marL="228600" indent="-228600" eaLnBrk="1" hangingPunct="1">
              <a:buFontTx/>
              <a:buAutoNum type="arabicPeriod"/>
            </a:pPr>
            <a:r>
              <a:rPr lang="en-US" smtClean="0"/>
              <a:t>You can use the Date field to view other Timesheet periods.</a:t>
            </a:r>
          </a:p>
          <a:p>
            <a:pPr marL="228600" indent="-228600" eaLnBrk="1" hangingPunct="1">
              <a:buFontTx/>
              <a:buAutoNum type="arabicPeriod"/>
            </a:pPr>
            <a:r>
              <a:rPr lang="en-US" smtClean="0"/>
              <a:t>You can verify whether or not the Timesheet has been submitted by looking at the Reported Hours total.</a:t>
            </a:r>
          </a:p>
          <a:p>
            <a:pPr marL="228600" indent="-228600" eaLnBrk="1" hangingPunct="1">
              <a:buFontTx/>
              <a:buAutoNum type="arabicPeriod"/>
            </a:pPr>
            <a:r>
              <a:rPr lang="en-US" smtClean="0"/>
              <a:t>You can check for exceptions by clicking on the </a:t>
            </a:r>
            <a:r>
              <a:rPr lang="en-US" u="sng" smtClean="0"/>
              <a:t>Reported Time Status</a:t>
            </a:r>
            <a:r>
              <a:rPr lang="en-US" smtClean="0"/>
              <a:t> link.</a:t>
            </a:r>
          </a:p>
          <a:p>
            <a:pPr marL="228600" indent="-228600" eaLnBrk="1" hangingPunct="1"/>
            <a:endParaRPr lang="en-US" smtClean="0"/>
          </a:p>
          <a:p>
            <a:pPr marL="228600" indent="-228600" eaLnBrk="1" hangingPunct="1"/>
            <a:r>
              <a:rPr lang="en-US" b="1" smtClean="0"/>
              <a:t>Instructions:</a:t>
            </a:r>
          </a:p>
          <a:p>
            <a:pPr marL="228600" indent="-228600" eaLnBrk="1" hangingPunct="1">
              <a:buFontTx/>
              <a:buAutoNum type="arabicPeriod"/>
            </a:pPr>
            <a:r>
              <a:rPr lang="en-US" smtClean="0"/>
              <a:t>Click on the </a:t>
            </a:r>
            <a:r>
              <a:rPr lang="en-US" u="sng" smtClean="0"/>
              <a:t>Reported Time Status</a:t>
            </a:r>
            <a:r>
              <a:rPr lang="en-US" smtClean="0"/>
              <a:t> link.</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Reported Time Status link</a:t>
            </a:r>
          </a:p>
          <a:p>
            <a:pPr marL="228600" indent="-228600" eaLnBrk="1" hangingPunct="1"/>
            <a:endParaRPr lang="en-US" smtClean="0"/>
          </a:p>
        </p:txBody>
      </p:sp>
    </p:spTree>
    <p:extLst>
      <p:ext uri="{BB962C8B-B14F-4D97-AF65-F5344CB8AC3E}">
        <p14:creationId xmlns:p14="http://schemas.microsoft.com/office/powerpoint/2010/main" val="2357311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C653D838-5C91-4C40-B14B-AAC8B8CD63C6}" type="slidenum">
              <a:rPr lang="en-US" sz="1200" b="0" smtClean="0"/>
              <a:pPr eaLnBrk="1" hangingPunct="1"/>
              <a:t>31</a:t>
            </a:fld>
            <a:endParaRPr lang="en-US" sz="1200" b="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685800" y="4416425"/>
            <a:ext cx="5867400" cy="4181475"/>
          </a:xfrm>
          <a:noFill/>
        </p:spPr>
        <p:txBody>
          <a:bodyPr/>
          <a:lstStyle/>
          <a:p>
            <a:pPr marL="228600" indent="-228600" eaLnBrk="1" hangingPunct="1"/>
            <a:r>
              <a:rPr lang="en-US" b="1" smtClean="0"/>
              <a:t>Information:</a:t>
            </a:r>
          </a:p>
          <a:p>
            <a:pPr marL="228600" indent="-228600" eaLnBrk="1" hangingPunct="1">
              <a:buFontTx/>
              <a:buAutoNum type="arabicPeriod"/>
            </a:pPr>
            <a:r>
              <a:rPr lang="en-US" smtClean="0"/>
              <a:t>If an exception exists for the employee the Exception column will display and there will be an alarm clock icon on the row.</a:t>
            </a:r>
          </a:p>
          <a:p>
            <a:pPr marL="228600" indent="-228600" eaLnBrk="1" hangingPunct="1">
              <a:buFontTx/>
              <a:buAutoNum type="arabicPeriod"/>
            </a:pPr>
            <a:r>
              <a:rPr lang="en-US" smtClean="0"/>
              <a:t>Click on the alarm clock to see details about the exception.</a:t>
            </a:r>
          </a:p>
          <a:p>
            <a:pPr marL="228600" indent="-228600" eaLnBrk="1" hangingPunct="1"/>
            <a:endParaRPr lang="en-US" smtClean="0"/>
          </a:p>
          <a:p>
            <a:pPr marL="228600" indent="-228600" eaLnBrk="1" hangingPunct="1"/>
            <a:r>
              <a:rPr lang="en-US" b="1" smtClean="0"/>
              <a:t>Instructions:</a:t>
            </a:r>
          </a:p>
          <a:p>
            <a:pPr marL="228600" indent="-228600" eaLnBrk="1" hangingPunct="1">
              <a:buFontTx/>
              <a:buAutoNum type="arabicPeriod"/>
            </a:pPr>
            <a:r>
              <a:rPr lang="en-US" smtClean="0"/>
              <a:t>Exception: Click the Alarm Clock icon on the 2/19/13 row.</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Exception Details</a:t>
            </a:r>
          </a:p>
          <a:p>
            <a:pPr marL="228600" indent="-228600" eaLnBrk="1" hangingPunct="1"/>
            <a:endParaRPr lang="en-US" smtClean="0"/>
          </a:p>
        </p:txBody>
      </p:sp>
    </p:spTree>
    <p:extLst>
      <p:ext uri="{BB962C8B-B14F-4D97-AF65-F5344CB8AC3E}">
        <p14:creationId xmlns:p14="http://schemas.microsoft.com/office/powerpoint/2010/main" val="2259492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ADAC60A1-ECA7-4BDC-B5D1-F0932DDE3C27}" type="slidenum">
              <a:rPr lang="en-US" sz="1200" b="0" smtClean="0"/>
              <a:pPr eaLnBrk="1" hangingPunct="1"/>
              <a:t>32</a:t>
            </a:fld>
            <a:endParaRPr lang="en-US" sz="1200" b="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685800" y="4416425"/>
            <a:ext cx="5867400" cy="4181475"/>
          </a:xfrm>
          <a:noFill/>
        </p:spPr>
        <p:txBody>
          <a:bodyPr/>
          <a:lstStyle/>
          <a:p>
            <a:pPr marL="228600" indent="-228600" eaLnBrk="1" hangingPunct="1"/>
            <a:r>
              <a:rPr lang="en-US" b="1" smtClean="0"/>
              <a:t>Information:</a:t>
            </a:r>
          </a:p>
          <a:p>
            <a:pPr marL="228600" indent="-228600" eaLnBrk="1" hangingPunct="1">
              <a:buFontTx/>
              <a:buAutoNum type="arabicPeriod"/>
            </a:pPr>
            <a:r>
              <a:rPr lang="en-US" smtClean="0"/>
              <a:t>The Exceptions page will tell you what caused the exception.</a:t>
            </a:r>
          </a:p>
          <a:p>
            <a:pPr marL="228600" indent="-228600" eaLnBrk="1" hangingPunct="1">
              <a:buFontTx/>
              <a:buAutoNum type="arabicPeriod"/>
            </a:pPr>
            <a:r>
              <a:rPr lang="en-US" smtClean="0"/>
              <a:t>The Details tab will explain possible solutions.</a:t>
            </a:r>
          </a:p>
          <a:p>
            <a:pPr marL="228600" indent="-228600" eaLnBrk="1" hangingPunct="1"/>
            <a:endParaRPr lang="en-US" smtClean="0"/>
          </a:p>
          <a:p>
            <a:pPr marL="228600" indent="-228600" eaLnBrk="1" hangingPunct="1"/>
            <a:r>
              <a:rPr lang="en-US" b="1" smtClean="0"/>
              <a:t>Instructions:</a:t>
            </a:r>
          </a:p>
          <a:p>
            <a:pPr marL="228600" indent="-228600" eaLnBrk="1" hangingPunct="1"/>
            <a:r>
              <a:rPr lang="en-US" smtClean="0"/>
              <a:t>1. Click the </a:t>
            </a:r>
            <a:r>
              <a:rPr lang="en-US" u="sng" smtClean="0"/>
              <a:t>Return to Previous Page</a:t>
            </a:r>
            <a:r>
              <a:rPr lang="en-US" smtClean="0"/>
              <a:t> link.</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Timesheet</a:t>
            </a:r>
          </a:p>
          <a:p>
            <a:pPr marL="228600" indent="-228600" eaLnBrk="1" hangingPunct="1"/>
            <a:endParaRPr lang="en-US" smtClean="0"/>
          </a:p>
        </p:txBody>
      </p:sp>
    </p:spTree>
    <p:extLst>
      <p:ext uri="{BB962C8B-B14F-4D97-AF65-F5344CB8AC3E}">
        <p14:creationId xmlns:p14="http://schemas.microsoft.com/office/powerpoint/2010/main" val="3924017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2EBC6014-543A-42F2-A6F6-E6EA2DFD9A3A}" type="slidenum">
              <a:rPr lang="en-US" sz="1200" b="0" smtClean="0"/>
              <a:pPr eaLnBrk="1" hangingPunct="1"/>
              <a:t>33</a:t>
            </a:fld>
            <a:endParaRPr lang="en-US" sz="1200" b="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685800" y="4416425"/>
            <a:ext cx="5867400" cy="4181475"/>
          </a:xfrm>
          <a:noFill/>
        </p:spPr>
        <p:txBody>
          <a:bodyPr/>
          <a:lstStyle/>
          <a:p>
            <a:pPr marL="228600" indent="-228600" eaLnBrk="1" hangingPunct="1"/>
            <a:r>
              <a:rPr lang="en-US" b="1" smtClean="0"/>
              <a:t>Information:</a:t>
            </a:r>
          </a:p>
          <a:p>
            <a:pPr marL="228600" indent="-228600" eaLnBrk="1" hangingPunct="1">
              <a:buFontTx/>
              <a:buAutoNum type="arabicPeriod"/>
            </a:pPr>
            <a:r>
              <a:rPr lang="en-US" smtClean="0"/>
              <a:t>Change the attendance causing the Exception. </a:t>
            </a:r>
          </a:p>
          <a:p>
            <a:pPr marL="228600" indent="-228600" eaLnBrk="1" hangingPunct="1">
              <a:buFontTx/>
              <a:buAutoNum type="arabicPeriod"/>
            </a:pPr>
            <a:r>
              <a:rPr lang="en-US" smtClean="0"/>
              <a:t>The Exception will clear overnight during Time Administration and the changes will be ready for approval.</a:t>
            </a:r>
          </a:p>
          <a:p>
            <a:pPr marL="228600" indent="-228600" eaLnBrk="1" hangingPunct="1">
              <a:buFontTx/>
              <a:buAutoNum type="arabicPeriod"/>
            </a:pPr>
            <a:r>
              <a:rPr lang="en-US" smtClean="0"/>
              <a:t>Payable Time for the rest of the pay period can be approved now or you can wait until Time Administration has processed the changes and approve all Payable Time at once.</a:t>
            </a:r>
          </a:p>
          <a:p>
            <a:pPr marL="228600" indent="-228600" eaLnBrk="1" hangingPunct="1"/>
            <a:r>
              <a:rPr lang="en-US" b="1" smtClean="0"/>
              <a:t>Instructions:</a:t>
            </a:r>
          </a:p>
          <a:p>
            <a:pPr marL="228600" indent="-228600" eaLnBrk="1" hangingPunct="1">
              <a:buFontTx/>
              <a:buAutoNum type="arabicPeriod"/>
            </a:pPr>
            <a:r>
              <a:rPr lang="en-US" u="sng" smtClean="0"/>
              <a:t>Return to Approval Details</a:t>
            </a:r>
            <a:r>
              <a:rPr lang="en-US" smtClean="0"/>
              <a:t>:  Click this link to return to the Approve Payable Time page you were on.</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Approve Payable Time - Detail</a:t>
            </a:r>
          </a:p>
          <a:p>
            <a:pPr marL="228600" indent="-228600" eaLnBrk="1" hangingPunct="1"/>
            <a:endParaRPr lang="en-US" smtClean="0"/>
          </a:p>
        </p:txBody>
      </p:sp>
    </p:spTree>
    <p:extLst>
      <p:ext uri="{BB962C8B-B14F-4D97-AF65-F5344CB8AC3E}">
        <p14:creationId xmlns:p14="http://schemas.microsoft.com/office/powerpoint/2010/main" val="3259827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4DF6AAB3-5B54-4C12-887B-173CA7A9986C}" type="slidenum">
              <a:rPr lang="en-US" sz="1200" b="0" smtClean="0"/>
              <a:pPr eaLnBrk="1" hangingPunct="1"/>
              <a:t>34</a:t>
            </a:fld>
            <a:endParaRPr lang="en-US" sz="1200" b="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marL="228600" indent="-228600" eaLnBrk="1" hangingPunct="1"/>
            <a:r>
              <a:rPr lang="en-US" b="1" dirty="0" smtClean="0"/>
              <a:t>Information:</a:t>
            </a:r>
          </a:p>
          <a:p>
            <a:pPr marL="228600" indent="-228600" eaLnBrk="1" hangingPunct="1">
              <a:buFontTx/>
              <a:buAutoNum type="arabicPeriod"/>
            </a:pPr>
            <a:r>
              <a:rPr lang="en-US" dirty="0" smtClean="0"/>
              <a:t>Overview tab: As we’ve seen, you can view the Date, Time Reporting Code, Override Reason Code, and Quantity on this tab.</a:t>
            </a:r>
          </a:p>
          <a:p>
            <a:pPr marL="228600" indent="-228600" eaLnBrk="1" hangingPunct="1">
              <a:buFontTx/>
              <a:buAutoNum type="arabicPeriod"/>
            </a:pPr>
            <a:r>
              <a:rPr lang="en-US" dirty="0" smtClean="0"/>
              <a:t>You can enter Comments from this tab.</a:t>
            </a:r>
          </a:p>
          <a:p>
            <a:pPr marL="228600" indent="-228600" eaLnBrk="1" hangingPunct="1">
              <a:buFontTx/>
              <a:buAutoNum type="arabicPeriod"/>
            </a:pPr>
            <a:r>
              <a:rPr lang="en-US" dirty="0" smtClean="0"/>
              <a:t>You can look at the employee’s Timesheet and make changes to it.</a:t>
            </a:r>
          </a:p>
          <a:p>
            <a:pPr marL="228600" indent="-228600" eaLnBrk="1" hangingPunct="1">
              <a:buFontTx/>
              <a:buAutoNum type="arabicPeriod" startAt="2"/>
            </a:pPr>
            <a:endParaRPr lang="en-US" dirty="0" smtClean="0"/>
          </a:p>
          <a:p>
            <a:pPr marL="228600" indent="-228600" eaLnBrk="1" hangingPunct="1"/>
            <a:r>
              <a:rPr lang="en-US" b="1" dirty="0" smtClean="0"/>
              <a:t>Instructions:</a:t>
            </a:r>
          </a:p>
          <a:p>
            <a:pPr marL="228600" indent="-228600" eaLnBrk="1" hangingPunct="1"/>
            <a:r>
              <a:rPr lang="en-US" dirty="0" smtClean="0"/>
              <a:t>1.   Click the Time Reporting Elements tab.</a:t>
            </a:r>
            <a:endParaRPr lang="en-US" b="1" dirty="0" smtClean="0"/>
          </a:p>
          <a:p>
            <a:pPr marL="228600" indent="-228600" eaLnBrk="1" hangingPunct="1"/>
            <a:endParaRPr lang="en-US" dirty="0" smtClean="0"/>
          </a:p>
          <a:p>
            <a:pPr marL="228600" indent="-228600" eaLnBrk="1" hangingPunct="1"/>
            <a:r>
              <a:rPr lang="en-US" b="1" dirty="0" smtClean="0"/>
              <a:t>Next Screen:</a:t>
            </a:r>
          </a:p>
          <a:p>
            <a:pPr marL="228600" indent="-228600" eaLnBrk="1" hangingPunct="1"/>
            <a:r>
              <a:rPr lang="en-US" dirty="0" smtClean="0"/>
              <a:t>Time Reporting Elements - Override Rate</a:t>
            </a:r>
          </a:p>
        </p:txBody>
      </p:sp>
    </p:spTree>
    <p:extLst>
      <p:ext uri="{BB962C8B-B14F-4D97-AF65-F5344CB8AC3E}">
        <p14:creationId xmlns:p14="http://schemas.microsoft.com/office/powerpoint/2010/main" val="3867149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451B44E8-8EFA-484B-96E6-7F32222AA398}" type="slidenum">
              <a:rPr lang="en-US" sz="1200" b="0" smtClean="0"/>
              <a:pPr eaLnBrk="1" hangingPunct="1"/>
              <a:t>35</a:t>
            </a:fld>
            <a:endParaRPr lang="en-US" sz="1200" b="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marL="228600" indent="-228600" eaLnBrk="1" hangingPunct="1"/>
            <a:r>
              <a:rPr lang="en-US" b="1" dirty="0" smtClean="0"/>
              <a:t>Information:</a:t>
            </a:r>
          </a:p>
          <a:p>
            <a:pPr marL="228600" indent="-228600" eaLnBrk="1" hangingPunct="1">
              <a:buFontTx/>
              <a:buAutoNum type="arabicPeriod"/>
            </a:pPr>
            <a:r>
              <a:rPr lang="en-US" dirty="0" smtClean="0"/>
              <a:t>You can verify that a Override Rate was not mistakenly entered or that one was correctly entered. This field is an override to the employee’s regular hourly rate. This field is populated by the system when an employee has overtime or unpaid time during the pay period.</a:t>
            </a:r>
          </a:p>
          <a:p>
            <a:pPr marL="228600" indent="-228600" eaLnBrk="1" hangingPunct="1">
              <a:buFontTx/>
              <a:buAutoNum type="arabicPeriod"/>
            </a:pPr>
            <a:r>
              <a:rPr lang="en-US" dirty="0" smtClean="0"/>
              <a:t>You can approve from this tab.</a:t>
            </a:r>
          </a:p>
          <a:p>
            <a:pPr marL="228600" indent="-228600" eaLnBrk="1" hangingPunct="1">
              <a:buFontTx/>
              <a:buAutoNum type="arabicPeriod" startAt="2"/>
            </a:pPr>
            <a:endParaRPr lang="en-US" dirty="0" smtClean="0"/>
          </a:p>
          <a:p>
            <a:pPr marL="228600" indent="-228600" eaLnBrk="1" hangingPunct="1"/>
            <a:r>
              <a:rPr lang="en-US" b="1" dirty="0" smtClean="0"/>
              <a:t>Instructions:</a:t>
            </a:r>
          </a:p>
          <a:p>
            <a:pPr marL="228600" indent="-228600" eaLnBrk="1" hangingPunct="1">
              <a:buFontTx/>
              <a:buAutoNum type="arabicPeriod"/>
            </a:pPr>
            <a:r>
              <a:rPr lang="en-US" dirty="0" smtClean="0"/>
              <a:t>Click the Task Reporting Elements tab.</a:t>
            </a:r>
          </a:p>
          <a:p>
            <a:pPr marL="228600" indent="-228600" eaLnBrk="1" hangingPunct="1">
              <a:buFontTx/>
              <a:buAutoNum type="arabicPeriod"/>
            </a:pPr>
            <a:endParaRPr lang="en-US" b="1" dirty="0" smtClean="0"/>
          </a:p>
          <a:p>
            <a:pPr marL="228600" indent="-228600" eaLnBrk="1" hangingPunct="1"/>
            <a:r>
              <a:rPr lang="en-US" b="1" dirty="0" smtClean="0"/>
              <a:t>Next Screen:</a:t>
            </a:r>
          </a:p>
          <a:p>
            <a:pPr marL="228600" indent="-228600" eaLnBrk="1" hangingPunct="1"/>
            <a:r>
              <a:rPr lang="en-US" dirty="0" smtClean="0"/>
              <a:t>Task Reporting Elements – Claim Number, Combo Code, </a:t>
            </a:r>
            <a:r>
              <a:rPr lang="en-US" dirty="0" err="1" smtClean="0"/>
              <a:t>Chartfields</a:t>
            </a:r>
            <a:endParaRPr lang="en-US" dirty="0" smtClean="0"/>
          </a:p>
          <a:p>
            <a:pPr marL="228600" indent="-228600" eaLnBrk="1" hangingPunct="1"/>
            <a:endParaRPr lang="en-US" dirty="0" smtClean="0"/>
          </a:p>
        </p:txBody>
      </p:sp>
    </p:spTree>
    <p:extLst>
      <p:ext uri="{BB962C8B-B14F-4D97-AF65-F5344CB8AC3E}">
        <p14:creationId xmlns:p14="http://schemas.microsoft.com/office/powerpoint/2010/main" val="3411768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1ED519FA-1B62-4E0D-9E39-53E6FA8AD3D2}" type="slidenum">
              <a:rPr lang="en-US" sz="1200" b="0" smtClean="0"/>
              <a:pPr eaLnBrk="1" hangingPunct="1"/>
              <a:t>36</a:t>
            </a:fld>
            <a:endParaRPr lang="en-US" sz="1200" b="0" smtClean="0"/>
          </a:p>
        </p:txBody>
      </p:sp>
      <p:sp>
        <p:nvSpPr>
          <p:cNvPr id="12083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p:txBody>
          <a:bodyPr/>
          <a:lstStyle/>
          <a:p>
            <a:pPr marL="228600" indent="-228600" eaLnBrk="1" hangingPunct="1">
              <a:defRPr/>
            </a:pPr>
            <a:r>
              <a:rPr lang="en-US" b="1" dirty="0" smtClean="0"/>
              <a:t>Information:</a:t>
            </a:r>
          </a:p>
          <a:p>
            <a:pPr marL="228600" indent="-228600" eaLnBrk="1" hangingPunct="1">
              <a:buFontTx/>
              <a:buAutoNum type="arabicPeriod"/>
              <a:defRPr/>
            </a:pPr>
            <a:r>
              <a:rPr lang="en-US" dirty="0" smtClean="0"/>
              <a:t>UserID is not populated until the time is approved.</a:t>
            </a:r>
          </a:p>
          <a:p>
            <a:pPr marL="228600" indent="-228600" eaLnBrk="1" hangingPunct="1">
              <a:buFontTx/>
              <a:buAutoNum type="arabicPeriod"/>
              <a:defRPr/>
            </a:pPr>
            <a:r>
              <a:rPr lang="en-US" dirty="0" smtClean="0"/>
              <a:t>You can approve from this tab.</a:t>
            </a:r>
          </a:p>
          <a:p>
            <a:pPr marL="228600" indent="-228600" eaLnBrk="1" hangingPunct="1">
              <a:buFontTx/>
              <a:buAutoNum type="arabicPeriod" startAt="2"/>
              <a:defRPr/>
            </a:pPr>
            <a:endParaRPr lang="en-US" dirty="0" smtClean="0"/>
          </a:p>
          <a:p>
            <a:pPr eaLnBrk="1" hangingPunct="1">
              <a:defRPr/>
            </a:pPr>
            <a:r>
              <a:rPr lang="en-US" b="1" dirty="0" smtClean="0"/>
              <a:t>Instructions:</a:t>
            </a:r>
          </a:p>
          <a:p>
            <a:pPr marL="228600" indent="-228600" eaLnBrk="1" hangingPunct="1">
              <a:buFontTx/>
              <a:buAutoNum type="arabicPeriod"/>
              <a:defRPr/>
            </a:pPr>
            <a:r>
              <a:rPr lang="en-US" dirty="0" smtClean="0"/>
              <a:t>Return to the Overview tab.</a:t>
            </a:r>
          </a:p>
          <a:p>
            <a:pPr eaLnBrk="1" hangingPunct="1">
              <a:defRPr/>
            </a:pPr>
            <a:endParaRPr lang="en-US" dirty="0" smtClean="0"/>
          </a:p>
          <a:p>
            <a:pPr marL="228600" indent="-228600" eaLnBrk="1" hangingPunct="1">
              <a:defRPr/>
            </a:pPr>
            <a:r>
              <a:rPr lang="en-US" b="1" dirty="0" smtClean="0"/>
              <a:t>Next Screen:</a:t>
            </a:r>
          </a:p>
          <a:p>
            <a:pPr marL="228600" indent="-228600" eaLnBrk="1" hangingPunct="1">
              <a:defRPr/>
            </a:pPr>
            <a:r>
              <a:rPr lang="en-US" dirty="0" smtClean="0"/>
              <a:t>Approve Time</a:t>
            </a:r>
          </a:p>
          <a:p>
            <a:pPr marL="228600" indent="-228600" eaLnBrk="1" hangingPunct="1">
              <a:defRPr/>
            </a:pPr>
            <a:endParaRPr lang="en-US" dirty="0" smtClean="0"/>
          </a:p>
        </p:txBody>
      </p:sp>
    </p:spTree>
    <p:extLst>
      <p:ext uri="{BB962C8B-B14F-4D97-AF65-F5344CB8AC3E}">
        <p14:creationId xmlns:p14="http://schemas.microsoft.com/office/powerpoint/2010/main" val="339820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2A1D2748-8C2C-45A9-9737-36A27A400A50}" type="slidenum">
              <a:rPr lang="en-US" sz="1200" b="0" smtClean="0"/>
              <a:pPr eaLnBrk="1" hangingPunct="1"/>
              <a:t>37</a:t>
            </a:fld>
            <a:endParaRPr lang="en-US" sz="1200" b="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marL="228600" indent="-228600" eaLnBrk="1" hangingPunct="1"/>
            <a:r>
              <a:rPr lang="en-US" b="1" dirty="0" smtClean="0"/>
              <a:t>Information:</a:t>
            </a:r>
          </a:p>
          <a:p>
            <a:pPr marL="228600" indent="-228600" eaLnBrk="1" hangingPunct="1">
              <a:buFontTx/>
              <a:buAutoNum type="arabicPeriod"/>
            </a:pPr>
            <a:r>
              <a:rPr lang="en-US" dirty="0" smtClean="0"/>
              <a:t>You can approve time from any tab.</a:t>
            </a:r>
          </a:p>
          <a:p>
            <a:pPr marL="228600" indent="-228600" eaLnBrk="1" hangingPunct="1">
              <a:buFontTx/>
              <a:buAutoNum type="arabicPeriod"/>
            </a:pPr>
            <a:r>
              <a:rPr lang="en-US" dirty="0" smtClean="0"/>
              <a:t>Select All: You can approve all rows at once.</a:t>
            </a:r>
          </a:p>
          <a:p>
            <a:pPr marL="228600" indent="-228600" eaLnBrk="1" hangingPunct="1">
              <a:buFontTx/>
              <a:buAutoNum type="arabicPeriod"/>
            </a:pPr>
            <a:r>
              <a:rPr lang="en-US" dirty="0" smtClean="0"/>
              <a:t>Individual checkboxes: You can select as few as one row to approve.</a:t>
            </a:r>
          </a:p>
          <a:p>
            <a:pPr marL="228600" indent="-228600" eaLnBrk="1" hangingPunct="1">
              <a:buFontTx/>
              <a:buAutoNum type="arabicPeriod"/>
            </a:pPr>
            <a:r>
              <a:rPr lang="en-US" dirty="0" smtClean="0"/>
              <a:t>Leave any row unchecked to leave it as Needs Approval.</a:t>
            </a:r>
          </a:p>
          <a:p>
            <a:pPr marL="228600" indent="-228600" eaLnBrk="1" hangingPunct="1">
              <a:buFontTx/>
              <a:buAutoNum type="arabicPeriod"/>
            </a:pPr>
            <a:endParaRPr lang="en-US" dirty="0" smtClean="0"/>
          </a:p>
          <a:p>
            <a:pPr marL="228600" indent="-228600" eaLnBrk="1" hangingPunct="1"/>
            <a:r>
              <a:rPr lang="en-US" b="1" dirty="0" smtClean="0"/>
              <a:t>Instructions:</a:t>
            </a:r>
          </a:p>
          <a:p>
            <a:pPr marL="228600" indent="-228600" eaLnBrk="1" hangingPunct="1"/>
            <a:r>
              <a:rPr lang="en-US" dirty="0" smtClean="0"/>
              <a:t>1.   Click the Select All checkbox.</a:t>
            </a:r>
            <a:endParaRPr lang="en-US" b="1" dirty="0" smtClean="0"/>
          </a:p>
          <a:p>
            <a:pPr marL="228600" indent="-228600" eaLnBrk="1" hangingPunct="1"/>
            <a:endParaRPr lang="en-US" dirty="0" smtClean="0"/>
          </a:p>
          <a:p>
            <a:pPr marL="228600" indent="-228600" eaLnBrk="1" hangingPunct="1"/>
            <a:r>
              <a:rPr lang="en-US" b="1" dirty="0" smtClean="0"/>
              <a:t>Next Screen:</a:t>
            </a:r>
          </a:p>
          <a:p>
            <a:pPr marL="228600" indent="-228600" eaLnBrk="1" hangingPunct="1"/>
            <a:r>
              <a:rPr lang="en-US" dirty="0" smtClean="0"/>
              <a:t>Select All (selected)</a:t>
            </a:r>
          </a:p>
        </p:txBody>
      </p:sp>
    </p:spTree>
    <p:extLst>
      <p:ext uri="{BB962C8B-B14F-4D97-AF65-F5344CB8AC3E}">
        <p14:creationId xmlns:p14="http://schemas.microsoft.com/office/powerpoint/2010/main" val="3264499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9A739D0C-1A7A-4005-96B6-093C9ADAEC3F}" type="slidenum">
              <a:rPr lang="en-US" sz="1200" b="0" smtClean="0"/>
              <a:pPr eaLnBrk="1" hangingPunct="1"/>
              <a:t>38</a:t>
            </a:fld>
            <a:endParaRPr lang="en-US" sz="1200" b="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smtClean="0"/>
              <a:t>Clear All: Click this checkbox to uncheck all of the selected boxes.</a:t>
            </a:r>
          </a:p>
          <a:p>
            <a:pPr marL="228600" indent="-228600" eaLnBrk="1" hangingPunct="1">
              <a:buFontTx/>
              <a:buAutoNum type="arabicPeriod"/>
            </a:pPr>
            <a:r>
              <a:rPr lang="en-US" smtClean="0"/>
              <a:t>Uncheck individual checkboxes to not approve that time.</a:t>
            </a:r>
          </a:p>
          <a:p>
            <a:pPr marL="228600" indent="-228600" eaLnBrk="1" hangingPunct="1">
              <a:buFontTx/>
              <a:buAutoNum type="arabicPeriod"/>
            </a:pPr>
            <a:endParaRPr lang="en-US" smtClean="0"/>
          </a:p>
          <a:p>
            <a:pPr marL="228600" indent="-228600" eaLnBrk="1" hangingPunct="1"/>
            <a:r>
              <a:rPr lang="en-US" b="1" smtClean="0"/>
              <a:t>Instructions:</a:t>
            </a:r>
          </a:p>
          <a:p>
            <a:pPr marL="228600" indent="-228600" eaLnBrk="1" hangingPunct="1">
              <a:buFontTx/>
              <a:buAutoNum type="arabicPeriod"/>
            </a:pPr>
            <a:r>
              <a:rPr lang="en-US" smtClean="0"/>
              <a:t>Click the Approve button.</a:t>
            </a:r>
          </a:p>
          <a:p>
            <a:pPr marL="228600" indent="-228600" eaLnBrk="1" hangingPunct="1">
              <a:buFontTx/>
              <a:buAutoNum type="arabicPeriod"/>
            </a:pPr>
            <a:endParaRPr lang="en-US" smtClean="0"/>
          </a:p>
          <a:p>
            <a:pPr marL="228600" indent="-228600" eaLnBrk="1" hangingPunct="1"/>
            <a:r>
              <a:rPr lang="en-US" b="1" smtClean="0"/>
              <a:t>Next Screen:</a:t>
            </a:r>
          </a:p>
          <a:p>
            <a:pPr marL="228600" indent="-228600" eaLnBrk="1" hangingPunct="1"/>
            <a:r>
              <a:rPr lang="en-US" smtClean="0"/>
              <a:t>Approval Confirmation Warning</a:t>
            </a:r>
          </a:p>
        </p:txBody>
      </p:sp>
    </p:spTree>
    <p:extLst>
      <p:ext uri="{BB962C8B-B14F-4D97-AF65-F5344CB8AC3E}">
        <p14:creationId xmlns:p14="http://schemas.microsoft.com/office/powerpoint/2010/main" val="2215311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43D6B03C-5AB5-4B9D-9FE6-145F56F0B8CB}" type="slidenum">
              <a:rPr lang="en-US" sz="1200" b="0" smtClean="0"/>
              <a:pPr eaLnBrk="1" hangingPunct="1"/>
              <a:t>39</a:t>
            </a:fld>
            <a:endParaRPr lang="en-US" sz="1200" b="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685800" y="4416425"/>
            <a:ext cx="5791200" cy="4181475"/>
          </a:xfrm>
          <a:noFill/>
        </p:spPr>
        <p:txBody>
          <a:bodyPr/>
          <a:lstStyle/>
          <a:p>
            <a:pPr marL="228600" indent="-228600" eaLnBrk="1" hangingPunct="1"/>
            <a:r>
              <a:rPr lang="en-US" b="1" smtClean="0"/>
              <a:t>Information:</a:t>
            </a:r>
          </a:p>
          <a:p>
            <a:pPr marL="228600" indent="-228600" eaLnBrk="1" hangingPunct="1">
              <a:buFontTx/>
              <a:buAutoNum type="arabicPeriod"/>
            </a:pPr>
            <a:r>
              <a:rPr lang="en-US" smtClean="0"/>
              <a:t>Click Yes to approve all checked entries.</a:t>
            </a:r>
          </a:p>
          <a:p>
            <a:pPr marL="228600" indent="-228600" eaLnBrk="1" hangingPunct="1">
              <a:buFontTx/>
              <a:buAutoNum type="arabicPeriod"/>
            </a:pPr>
            <a:r>
              <a:rPr lang="en-US" smtClean="0"/>
              <a:t>After you click this Yes button, you can not ‘unapprove time’; you must return to the Timesheet to delete or update any entry. </a:t>
            </a:r>
          </a:p>
          <a:p>
            <a:pPr marL="228600" indent="-228600" eaLnBrk="1" hangingPunct="1">
              <a:buFontTx/>
              <a:buAutoNum type="arabicPeriod"/>
            </a:pPr>
            <a:r>
              <a:rPr lang="en-US" smtClean="0"/>
              <a:t>Updated Timesheet entries must reprocess through Time Admin before they appear on the Approve Payable Time page.</a:t>
            </a:r>
          </a:p>
          <a:p>
            <a:pPr marL="228600" indent="-228600" eaLnBrk="1" hangingPunct="1">
              <a:buFontTx/>
              <a:buAutoNum type="arabicPeriod"/>
            </a:pPr>
            <a:r>
              <a:rPr lang="en-US" smtClean="0"/>
              <a:t>Deleted Timesheet entries must reprocess through Time Admin again before they disappear from the Approve Payable Time page.</a:t>
            </a:r>
          </a:p>
          <a:p>
            <a:pPr marL="228600" indent="-228600" eaLnBrk="1" hangingPunct="1">
              <a:buFontTx/>
              <a:buAutoNum type="arabicPeriod"/>
            </a:pPr>
            <a:r>
              <a:rPr lang="en-US" smtClean="0"/>
              <a:t>Click No to return to the Approve Payable Time page without approving the selected entries.</a:t>
            </a:r>
          </a:p>
          <a:p>
            <a:pPr marL="228600" indent="-228600" eaLnBrk="1" hangingPunct="1">
              <a:buFontTx/>
              <a:buAutoNum type="arabicPeriod"/>
            </a:pPr>
            <a:endParaRPr lang="en-US" smtClean="0"/>
          </a:p>
          <a:p>
            <a:pPr marL="228600" indent="-228600" eaLnBrk="1" hangingPunct="1"/>
            <a:r>
              <a:rPr lang="en-US" b="1" smtClean="0"/>
              <a:t>Instructions:</a:t>
            </a:r>
          </a:p>
          <a:p>
            <a:pPr marL="228600" indent="-228600" eaLnBrk="1" hangingPunct="1">
              <a:buFontTx/>
              <a:buAutoNum type="arabicPeriod"/>
            </a:pPr>
            <a:r>
              <a:rPr lang="en-US" smtClean="0"/>
              <a:t>Click the Yes button.</a:t>
            </a:r>
          </a:p>
          <a:p>
            <a:pPr marL="228600" indent="-228600" eaLnBrk="1" hangingPunct="1">
              <a:buFontTx/>
              <a:buAutoNum type="arabicPeriod"/>
            </a:pPr>
            <a:endParaRPr lang="en-US" smtClean="0"/>
          </a:p>
          <a:p>
            <a:pPr marL="228600" indent="-228600" eaLnBrk="1" hangingPunct="1"/>
            <a:r>
              <a:rPr lang="en-US" b="1" smtClean="0"/>
              <a:t>Next Screen:</a:t>
            </a:r>
          </a:p>
          <a:p>
            <a:pPr marL="228600" indent="-228600" eaLnBrk="1" hangingPunct="1"/>
            <a:r>
              <a:rPr lang="en-US" smtClean="0"/>
              <a:t>Save Confirmation message</a:t>
            </a:r>
          </a:p>
          <a:p>
            <a:pPr marL="228600" indent="-228600" eaLnBrk="1" hangingPunct="1">
              <a:buFontTx/>
              <a:buAutoNum type="arabicPeriod"/>
            </a:pPr>
            <a:endParaRPr lang="en-US" smtClean="0"/>
          </a:p>
          <a:p>
            <a:pPr marL="228600" indent="-228600" eaLnBrk="1" hangingPunct="1">
              <a:buFontTx/>
              <a:buAutoNum type="arabicPeriod"/>
            </a:pPr>
            <a:endParaRPr lang="en-US" smtClean="0"/>
          </a:p>
          <a:p>
            <a:pPr marL="228600" indent="-228600" eaLnBrk="1" hangingPunct="1">
              <a:buFontTx/>
              <a:buAutoNum type="arabicPeriod"/>
            </a:pPr>
            <a:endParaRPr lang="en-US" smtClean="0"/>
          </a:p>
        </p:txBody>
      </p:sp>
    </p:spTree>
    <p:extLst>
      <p:ext uri="{BB962C8B-B14F-4D97-AF65-F5344CB8AC3E}">
        <p14:creationId xmlns:p14="http://schemas.microsoft.com/office/powerpoint/2010/main" val="405993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EC543FB-EBF4-408E-B54A-3BF9936AA096}" type="slidenum">
              <a:rPr lang="en-US" sz="1200" b="0" smtClean="0">
                <a:solidFill>
                  <a:srgbClr val="000000"/>
                </a:solidFill>
              </a:rPr>
              <a:pPr eaLnBrk="1" hangingPunct="1"/>
              <a:t>4</a:t>
            </a:fld>
            <a:endParaRPr lang="en-US" sz="1200" b="0" smtClean="0">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685800" y="4416425"/>
            <a:ext cx="6172200" cy="4181475"/>
          </a:xfrm>
          <a:noFill/>
        </p:spPr>
        <p:txBody>
          <a:bodyPr/>
          <a:lstStyle/>
          <a:p>
            <a:pPr marL="228600" indent="-228600" eaLnBrk="1" hangingPunct="1"/>
            <a:r>
              <a:rPr lang="en-US" b="1" smtClean="0"/>
              <a:t>Information:</a:t>
            </a:r>
            <a:r>
              <a:rPr lang="en-US" smtClean="0"/>
              <a:t> </a:t>
            </a:r>
          </a:p>
          <a:p>
            <a:pPr marL="228600" indent="-228600" eaLnBrk="1" hangingPunct="1"/>
            <a:r>
              <a:rPr lang="en-US" smtClean="0"/>
              <a:t>1. TRC: The type of time.</a:t>
            </a:r>
          </a:p>
          <a:p>
            <a:pPr marL="228600" indent="-228600" eaLnBrk="1" hangingPunct="1"/>
            <a:endParaRPr lang="en-US" smtClean="0"/>
          </a:p>
          <a:p>
            <a:pPr marL="228600" indent="-228600" eaLnBrk="1" hangingPunct="1"/>
            <a:r>
              <a:rPr lang="en-US" smtClean="0"/>
              <a:t>2. Time Admin: Either validates (accepts) or rejects entries.</a:t>
            </a:r>
          </a:p>
          <a:p>
            <a:pPr marL="228600" indent="-228600" eaLnBrk="1" hangingPunct="1"/>
            <a:endParaRPr lang="en-US" smtClean="0"/>
          </a:p>
          <a:p>
            <a:pPr marL="228600" indent="-228600" eaLnBrk="1" hangingPunct="1"/>
            <a:r>
              <a:rPr lang="en-US" smtClean="0"/>
              <a:t>3. Payable Time: If a Timesheet entry is NOT on the Payable Time pages, </a:t>
            </a:r>
          </a:p>
          <a:p>
            <a:pPr marL="228600" indent="-228600" eaLnBrk="1" hangingPunct="1"/>
            <a:r>
              <a:rPr lang="en-US" smtClean="0"/>
              <a:t>    it has NOT run through the Time Admin process.</a:t>
            </a:r>
          </a:p>
          <a:p>
            <a:pPr marL="228600" indent="-228600" eaLnBrk="1" hangingPunct="1"/>
            <a:endParaRPr lang="en-US" smtClean="0"/>
          </a:p>
          <a:p>
            <a:pPr marL="228600" indent="-228600" eaLnBrk="1" hangingPunct="1"/>
            <a:r>
              <a:rPr lang="en-US" smtClean="0"/>
              <a:t>4. Exception: A Timesheet entry error that must be deleted or corrected.</a:t>
            </a:r>
          </a:p>
          <a:p>
            <a:pPr marL="228600" indent="-228600" eaLnBrk="1" hangingPunct="1"/>
            <a:endParaRPr lang="en-US" b="1" smtClean="0"/>
          </a:p>
          <a:p>
            <a:pPr marL="228600" indent="-228600" eaLnBrk="1" hangingPunct="1"/>
            <a:r>
              <a:rPr lang="en-US" b="1" smtClean="0"/>
              <a:t>Next Screen:</a:t>
            </a:r>
          </a:p>
          <a:p>
            <a:pPr marL="228600" indent="-228600" eaLnBrk="1" hangingPunct="1"/>
            <a:r>
              <a:rPr lang="en-US" smtClean="0"/>
              <a:t>Agenda</a:t>
            </a:r>
          </a:p>
          <a:p>
            <a:pPr marL="228600" indent="-228600" eaLnBrk="1" hangingPunct="1">
              <a:buFontTx/>
              <a:buAutoNum type="arabicPeriod"/>
            </a:pPr>
            <a:endParaRPr lang="en-US" smtClean="0"/>
          </a:p>
          <a:p>
            <a:pPr marL="228600" indent="-228600" eaLnBrk="1" hangingPunct="1">
              <a:buFontTx/>
              <a:buAutoNum type="arabicPeriod"/>
            </a:pPr>
            <a:endParaRPr lang="en-US" smtClean="0"/>
          </a:p>
        </p:txBody>
      </p:sp>
    </p:spTree>
    <p:extLst>
      <p:ext uri="{BB962C8B-B14F-4D97-AF65-F5344CB8AC3E}">
        <p14:creationId xmlns:p14="http://schemas.microsoft.com/office/powerpoint/2010/main" val="2368856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93E281E8-E27A-4F97-B2B9-EE5F4AFBA263}" type="slidenum">
              <a:rPr lang="en-US" sz="1200" b="0" smtClean="0"/>
              <a:pPr eaLnBrk="1" hangingPunct="1"/>
              <a:t>40</a:t>
            </a:fld>
            <a:endParaRPr lang="en-US" sz="1200" b="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685800" y="4416425"/>
            <a:ext cx="5791200" cy="4181475"/>
          </a:xfrm>
          <a:noFill/>
        </p:spPr>
        <p:txBody>
          <a:bodyPr/>
          <a:lstStyle/>
          <a:p>
            <a:pPr marL="228600" indent="-228600" eaLnBrk="1" hangingPunct="1"/>
            <a:r>
              <a:rPr lang="en-US" b="1" smtClean="0"/>
              <a:t>Information:</a:t>
            </a:r>
          </a:p>
          <a:p>
            <a:pPr marL="228600" indent="-228600" eaLnBrk="1" hangingPunct="1">
              <a:spcBef>
                <a:spcPct val="0"/>
              </a:spcBef>
              <a:buFontTx/>
              <a:buAutoNum type="arabicPeriod"/>
            </a:pPr>
            <a:r>
              <a:rPr lang="en-US" smtClean="0"/>
              <a:t>This is only a confirmation page; you can not return to the previous</a:t>
            </a:r>
          </a:p>
          <a:p>
            <a:pPr marL="228600" indent="-228600" eaLnBrk="1" hangingPunct="1">
              <a:spcBef>
                <a:spcPct val="0"/>
              </a:spcBef>
            </a:pPr>
            <a:r>
              <a:rPr lang="en-US" smtClean="0"/>
              <a:t>      Approve Payable Time page at this point. </a:t>
            </a:r>
          </a:p>
          <a:p>
            <a:pPr marL="228600" indent="-228600" eaLnBrk="1" hangingPunct="1">
              <a:spcBef>
                <a:spcPct val="0"/>
              </a:spcBef>
            </a:pPr>
            <a:endParaRPr lang="en-US" b="1" smtClean="0"/>
          </a:p>
          <a:p>
            <a:pPr marL="228600" indent="-228600" eaLnBrk="1" hangingPunct="1">
              <a:spcBef>
                <a:spcPct val="0"/>
              </a:spcBef>
            </a:pPr>
            <a:r>
              <a:rPr lang="en-US" b="1" smtClean="0"/>
              <a:t>Instructions:</a:t>
            </a:r>
          </a:p>
          <a:p>
            <a:pPr marL="228600" indent="-228600" eaLnBrk="1" hangingPunct="1">
              <a:buFontTx/>
              <a:buAutoNum type="arabicPeriod"/>
            </a:pPr>
            <a:r>
              <a:rPr lang="en-US" smtClean="0"/>
              <a:t>Click the OK button.</a:t>
            </a:r>
          </a:p>
          <a:p>
            <a:pPr marL="228600" indent="-228600" eaLnBrk="1" hangingPunct="1">
              <a:buFontTx/>
              <a:buAutoNum type="arabicPeriod"/>
            </a:pPr>
            <a:endParaRPr lang="en-US" smtClean="0"/>
          </a:p>
          <a:p>
            <a:pPr marL="228600" indent="-228600" eaLnBrk="1" hangingPunct="1"/>
            <a:r>
              <a:rPr lang="en-US" b="1" smtClean="0"/>
              <a:t>Next Screen:</a:t>
            </a:r>
          </a:p>
          <a:p>
            <a:pPr marL="228600" indent="-228600" eaLnBrk="1" hangingPunct="1"/>
            <a:r>
              <a:rPr lang="en-US" smtClean="0"/>
              <a:t>Approve Details</a:t>
            </a:r>
          </a:p>
          <a:p>
            <a:pPr marL="228600" indent="-228600" eaLnBrk="1" hangingPunct="1">
              <a:buFontTx/>
              <a:buAutoNum type="arabicPeriod"/>
            </a:pPr>
            <a:endParaRPr lang="en-US" smtClean="0"/>
          </a:p>
          <a:p>
            <a:pPr marL="228600" indent="-228600" eaLnBrk="1" hangingPunct="1">
              <a:buFontTx/>
              <a:buAutoNum type="arabicPeriod"/>
            </a:pPr>
            <a:endParaRPr lang="en-US" smtClean="0"/>
          </a:p>
          <a:p>
            <a:pPr marL="228600" indent="-228600" eaLnBrk="1" hangingPunct="1">
              <a:buFontTx/>
              <a:buAutoNum type="arabicPeriod"/>
            </a:pPr>
            <a:endParaRPr lang="en-US" smtClean="0"/>
          </a:p>
        </p:txBody>
      </p:sp>
    </p:spTree>
    <p:extLst>
      <p:ext uri="{BB962C8B-B14F-4D97-AF65-F5344CB8AC3E}">
        <p14:creationId xmlns:p14="http://schemas.microsoft.com/office/powerpoint/2010/main" val="657779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8E139BAB-D332-4FA1-9C5C-7EAB371E1778}" type="slidenum">
              <a:rPr lang="en-US" sz="1200" b="0" smtClean="0"/>
              <a:pPr eaLnBrk="1" hangingPunct="1"/>
              <a:t>41</a:t>
            </a:fld>
            <a:endParaRPr lang="en-US" sz="1200" b="0" smtClean="0"/>
          </a:p>
        </p:txBody>
      </p:sp>
      <p:sp>
        <p:nvSpPr>
          <p:cNvPr id="12595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p:txBody>
          <a:bodyPr/>
          <a:lstStyle/>
          <a:p>
            <a:pPr marL="228600" indent="-228600" eaLnBrk="1" hangingPunct="1">
              <a:defRPr/>
            </a:pPr>
            <a:r>
              <a:rPr lang="en-US" b="1" dirty="0" smtClean="0"/>
              <a:t>Information:</a:t>
            </a:r>
          </a:p>
          <a:p>
            <a:pPr marL="228600" indent="-228600" eaLnBrk="1" hangingPunct="1">
              <a:buFontTx/>
              <a:buAutoNum type="arabicPeriod"/>
              <a:defRPr/>
            </a:pPr>
            <a:r>
              <a:rPr lang="en-US" dirty="0" smtClean="0"/>
              <a:t>No time appears for this employee.</a:t>
            </a:r>
          </a:p>
          <a:p>
            <a:pPr marL="228600" indent="-228600" eaLnBrk="1" hangingPunct="1">
              <a:buFontTx/>
              <a:buAutoNum type="arabicPeriod"/>
              <a:defRPr/>
            </a:pPr>
            <a:r>
              <a:rPr lang="en-US" dirty="0" smtClean="0"/>
              <a:t>Click Return to Approval Summary link or Next Employee link to approve additional employees in your group.</a:t>
            </a:r>
          </a:p>
          <a:p>
            <a:pPr eaLnBrk="1" hangingPunct="1">
              <a:defRPr/>
            </a:pPr>
            <a:endParaRPr lang="en-US" dirty="0" smtClean="0"/>
          </a:p>
          <a:p>
            <a:pPr marL="228600" indent="-228600" eaLnBrk="1" hangingPunct="1">
              <a:spcBef>
                <a:spcPct val="0"/>
              </a:spcBef>
              <a:defRPr/>
            </a:pPr>
            <a:r>
              <a:rPr lang="en-US" b="1" dirty="0" smtClean="0"/>
              <a:t>Next Screen:</a:t>
            </a:r>
          </a:p>
          <a:p>
            <a:pPr marL="228600" indent="-228600" eaLnBrk="1" hangingPunct="1">
              <a:spcBef>
                <a:spcPct val="0"/>
              </a:spcBef>
              <a:defRPr/>
            </a:pPr>
            <a:r>
              <a:rPr lang="en-US" dirty="0" smtClean="0"/>
              <a:t>Review</a:t>
            </a:r>
          </a:p>
          <a:p>
            <a:pPr marL="228600" indent="-228600" eaLnBrk="1" hangingPunct="1">
              <a:defRPr/>
            </a:pPr>
            <a:endParaRPr lang="en-US" dirty="0" smtClean="0"/>
          </a:p>
        </p:txBody>
      </p:sp>
    </p:spTree>
    <p:extLst>
      <p:ext uri="{BB962C8B-B14F-4D97-AF65-F5344CB8AC3E}">
        <p14:creationId xmlns:p14="http://schemas.microsoft.com/office/powerpoint/2010/main" val="2896414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98F96020-658E-41EC-8DEB-F806D84B08A4}" type="slidenum">
              <a:rPr lang="en-US" sz="1200" b="0" smtClean="0"/>
              <a:pPr eaLnBrk="1" hangingPunct="1"/>
              <a:t>42</a:t>
            </a:fld>
            <a:endParaRPr lang="en-US" sz="1200" b="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marL="228600" indent="-228600" eaLnBrk="1" hangingPunct="1"/>
            <a:endParaRPr lang="en-US" smtClean="0"/>
          </a:p>
          <a:p>
            <a:pPr marL="228600" indent="-228600" eaLnBrk="1" hangingPunct="1">
              <a:spcBef>
                <a:spcPct val="0"/>
              </a:spcBef>
            </a:pPr>
            <a:r>
              <a:rPr lang="en-US" b="1" smtClean="0"/>
              <a:t>Next Screen:</a:t>
            </a:r>
            <a:r>
              <a:rPr lang="en-US" smtClean="0"/>
              <a:t> </a:t>
            </a:r>
          </a:p>
          <a:p>
            <a:pPr marL="228600" indent="-228600" eaLnBrk="1" hangingPunct="1">
              <a:spcBef>
                <a:spcPct val="0"/>
              </a:spcBef>
            </a:pPr>
            <a:r>
              <a:rPr lang="en-US" smtClean="0"/>
              <a:t>Knowledge Check</a:t>
            </a:r>
          </a:p>
          <a:p>
            <a:pPr marL="228600" indent="-228600" eaLnBrk="1" hangingPunct="1">
              <a:buFontTx/>
              <a:buAutoNum type="arabicPeriod"/>
            </a:pPr>
            <a:endParaRPr lang="en-US" smtClean="0"/>
          </a:p>
          <a:p>
            <a:pPr marL="228600" indent="-228600" eaLnBrk="1" hangingPunct="1"/>
            <a:endParaRPr lang="en-US" smtClean="0"/>
          </a:p>
        </p:txBody>
      </p:sp>
    </p:spTree>
    <p:extLst>
      <p:ext uri="{BB962C8B-B14F-4D97-AF65-F5344CB8AC3E}">
        <p14:creationId xmlns:p14="http://schemas.microsoft.com/office/powerpoint/2010/main" val="102300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8ABD08DE-E072-4133-B678-CC25FF1D782F}" type="slidenum">
              <a:rPr lang="en-US" sz="1200" b="0" smtClean="0"/>
              <a:pPr eaLnBrk="1" hangingPunct="1"/>
              <a:t>43</a:t>
            </a:fld>
            <a:endParaRPr lang="en-US" sz="1200" b="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685800" y="4416425"/>
            <a:ext cx="6019800" cy="4467225"/>
          </a:xfrm>
          <a:noFill/>
        </p:spPr>
        <p:txBody>
          <a:bodyPr/>
          <a:lstStyle/>
          <a:p>
            <a:pPr marL="228600" indent="-228600" eaLnBrk="1" hangingPunct="1"/>
            <a:endParaRPr lang="en-US" smtClean="0"/>
          </a:p>
          <a:p>
            <a:pPr marL="228600" indent="-228600" eaLnBrk="1" hangingPunct="1"/>
            <a:r>
              <a:rPr lang="en-US" b="1" smtClean="0"/>
              <a:t>Information:</a:t>
            </a:r>
          </a:p>
          <a:p>
            <a:pPr marL="228600" indent="-228600" eaLnBrk="1" hangingPunct="1"/>
            <a:r>
              <a:rPr lang="en-US" smtClean="0"/>
              <a:t>1a. </a:t>
            </a:r>
            <a:r>
              <a:rPr lang="en-US" u="sng" smtClean="0"/>
              <a:t>Adjust Reported Time</a:t>
            </a:r>
            <a:r>
              <a:rPr lang="en-US" smtClean="0"/>
              <a:t>: Click this link to view timesheet entries, (you can change time, read comments, locate exceptions, etc.).</a:t>
            </a:r>
          </a:p>
          <a:p>
            <a:pPr marL="228600" indent="-228600" eaLnBrk="1" hangingPunct="1"/>
            <a:r>
              <a:rPr lang="en-US" smtClean="0"/>
              <a:t>  b. An alarm clock icon appears on the Approval Summary page.</a:t>
            </a:r>
          </a:p>
          <a:p>
            <a:pPr marL="228600" indent="-228600" eaLnBrk="1" hangingPunct="1"/>
            <a:r>
              <a:rPr lang="en-US" smtClean="0"/>
              <a:t>2. Nothing, it does not go to Payroll. Time remains on Approval page until approved. Employee will not be paid for time that is unapproved.</a:t>
            </a:r>
          </a:p>
          <a:p>
            <a:pPr marL="228600" indent="-228600" eaLnBrk="1" hangingPunct="1"/>
            <a:r>
              <a:rPr lang="en-US" smtClean="0"/>
              <a:t>3. Employee (s) in their group.</a:t>
            </a:r>
          </a:p>
          <a:p>
            <a:pPr marL="228600" indent="-228600" eaLnBrk="1" hangingPunct="1"/>
            <a:r>
              <a:rPr lang="en-US" smtClean="0"/>
              <a:t>4. Timesheet: Delete entry from Timesheet.</a:t>
            </a:r>
            <a:br>
              <a:rPr lang="en-US" smtClean="0"/>
            </a:br>
            <a:endParaRPr lang="en-US" smtClean="0"/>
          </a:p>
          <a:p>
            <a:pPr marL="228600" indent="-228600" eaLnBrk="1" hangingPunct="1"/>
            <a:r>
              <a:rPr lang="en-US" b="1" smtClean="0"/>
              <a:t>Special Note:</a:t>
            </a:r>
          </a:p>
          <a:p>
            <a:pPr marL="228600" indent="-228600" eaLnBrk="1" hangingPunct="1"/>
            <a:r>
              <a:rPr lang="en-US" smtClean="0"/>
              <a:t>To approve updated time: </a:t>
            </a:r>
          </a:p>
          <a:p>
            <a:pPr marL="228600" indent="-228600" eaLnBrk="1" hangingPunct="1"/>
            <a:r>
              <a:rPr lang="en-US" smtClean="0"/>
              <a:t>A. Make replacement entry on Timesheet.</a:t>
            </a:r>
          </a:p>
          <a:p>
            <a:pPr marL="228600" indent="-228600" eaLnBrk="1" hangingPunct="1"/>
            <a:r>
              <a:rPr lang="en-US" smtClean="0"/>
              <a:t>B. Wait for Time Admin process to run.</a:t>
            </a:r>
          </a:p>
          <a:p>
            <a:pPr marL="228600" indent="-228600" eaLnBrk="1" hangingPunct="1"/>
            <a:r>
              <a:rPr lang="en-US" smtClean="0"/>
              <a:t>C. Return to Approve Time page (next day).</a:t>
            </a:r>
          </a:p>
          <a:p>
            <a:pPr marL="228600" indent="-228600" eaLnBrk="1" hangingPunct="1"/>
            <a:r>
              <a:rPr lang="en-US" smtClean="0"/>
              <a:t>D. Approve updated entry (s).</a:t>
            </a:r>
          </a:p>
          <a:p>
            <a:pPr marL="228600" indent="-228600" eaLnBrk="1" hangingPunct="1"/>
            <a:endParaRPr lang="en-US" smtClean="0"/>
          </a:p>
          <a:p>
            <a:pPr marL="228600" indent="-228600" eaLnBrk="1" hangingPunct="1">
              <a:spcBef>
                <a:spcPct val="0"/>
              </a:spcBef>
            </a:pPr>
            <a:r>
              <a:rPr lang="en-US" b="1" smtClean="0"/>
              <a:t>Next Screen:</a:t>
            </a:r>
            <a:r>
              <a:rPr lang="en-US" smtClean="0"/>
              <a:t> </a:t>
            </a:r>
          </a:p>
          <a:p>
            <a:pPr marL="228600" indent="-228600" eaLnBrk="1" hangingPunct="1">
              <a:spcBef>
                <a:spcPct val="0"/>
              </a:spcBef>
            </a:pPr>
            <a:r>
              <a:rPr lang="en-US" smtClean="0"/>
              <a:t>Agenda</a:t>
            </a:r>
          </a:p>
          <a:p>
            <a:pPr marL="228600" indent="-228600" eaLnBrk="1" hangingPunct="1"/>
            <a:endParaRPr lang="en-US" smtClean="0"/>
          </a:p>
        </p:txBody>
      </p:sp>
    </p:spTree>
    <p:extLst>
      <p:ext uri="{BB962C8B-B14F-4D97-AF65-F5344CB8AC3E}">
        <p14:creationId xmlns:p14="http://schemas.microsoft.com/office/powerpoint/2010/main" val="2702951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BE44D522-F5C7-4E77-B48F-65CCB2F45EB6}" type="slidenum">
              <a:rPr lang="en-US" sz="1200" b="0" smtClean="0"/>
              <a:pPr eaLnBrk="1" hangingPunct="1"/>
              <a:t>44</a:t>
            </a:fld>
            <a:endParaRPr lang="en-US" sz="1200" b="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marL="228600" indent="-228600" eaLnBrk="1" hangingPunct="1">
              <a:spcBef>
                <a:spcPct val="0"/>
              </a:spcBef>
            </a:pPr>
            <a:r>
              <a:rPr lang="en-US" b="1" smtClean="0"/>
              <a:t>Next Screen:</a:t>
            </a:r>
            <a:r>
              <a:rPr lang="en-US" smtClean="0"/>
              <a:t> </a:t>
            </a:r>
          </a:p>
          <a:p>
            <a:pPr marL="228600" indent="-228600" eaLnBrk="1" hangingPunct="1">
              <a:spcBef>
                <a:spcPct val="0"/>
              </a:spcBef>
            </a:pPr>
            <a:r>
              <a:rPr lang="en-US" smtClean="0"/>
              <a:t>Overview</a:t>
            </a:r>
          </a:p>
          <a:p>
            <a:pPr marL="228600" indent="-228600" eaLnBrk="1" hangingPunct="1">
              <a:buFontTx/>
              <a:buAutoNum type="arabicPeriod"/>
            </a:pPr>
            <a:endParaRPr lang="en-US" smtClean="0"/>
          </a:p>
          <a:p>
            <a:pPr marL="685800" lvl="1" indent="-228600" eaLnBrk="1" hangingPunct="1"/>
            <a:endParaRPr lang="en-US" b="1" smtClean="0"/>
          </a:p>
        </p:txBody>
      </p:sp>
    </p:spTree>
    <p:extLst>
      <p:ext uri="{BB962C8B-B14F-4D97-AF65-F5344CB8AC3E}">
        <p14:creationId xmlns:p14="http://schemas.microsoft.com/office/powerpoint/2010/main" val="820187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4A8B99E-3D36-4E94-BC5B-47575E6694A5}" type="slidenum">
              <a:rPr lang="en-US" sz="1200" b="0" smtClean="0"/>
              <a:pPr eaLnBrk="1" hangingPunct="1"/>
              <a:t>45</a:t>
            </a:fld>
            <a:endParaRPr lang="en-US" sz="1200" b="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marL="228600" indent="-228600" eaLnBrk="1" hangingPunct="1">
              <a:spcBef>
                <a:spcPct val="0"/>
              </a:spcBef>
            </a:pPr>
            <a:r>
              <a:rPr lang="en-US" b="1" smtClean="0"/>
              <a:t>Next Screen:</a:t>
            </a:r>
            <a:r>
              <a:rPr lang="en-US" smtClean="0"/>
              <a:t> </a:t>
            </a:r>
          </a:p>
          <a:p>
            <a:pPr marL="228600" indent="-228600" eaLnBrk="1" hangingPunct="1">
              <a:spcBef>
                <a:spcPct val="0"/>
              </a:spcBef>
            </a:pPr>
            <a:r>
              <a:rPr lang="en-US" smtClean="0"/>
              <a:t>Key Points</a:t>
            </a:r>
          </a:p>
          <a:p>
            <a:pPr marL="228600" indent="-228600" eaLnBrk="1" hangingPunct="1"/>
            <a:endParaRPr lang="en-US" smtClean="0"/>
          </a:p>
        </p:txBody>
      </p:sp>
    </p:spTree>
    <p:extLst>
      <p:ext uri="{BB962C8B-B14F-4D97-AF65-F5344CB8AC3E}">
        <p14:creationId xmlns:p14="http://schemas.microsoft.com/office/powerpoint/2010/main" val="1551134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50E50770-2A82-4790-9760-1742BE7B1781}" type="slidenum">
              <a:rPr lang="en-US" sz="1200" b="0" smtClean="0"/>
              <a:pPr eaLnBrk="1" hangingPunct="1"/>
              <a:t>46</a:t>
            </a:fld>
            <a:endParaRPr lang="en-US" sz="1200" b="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marL="228600" indent="-228600" eaLnBrk="1" hangingPunct="1">
              <a:spcBef>
                <a:spcPct val="0"/>
              </a:spcBef>
            </a:pPr>
            <a:r>
              <a:rPr lang="en-US" b="1" smtClean="0"/>
              <a:t>Next Screen:</a:t>
            </a:r>
            <a:r>
              <a:rPr lang="en-US" smtClean="0"/>
              <a:t> </a:t>
            </a:r>
          </a:p>
          <a:p>
            <a:pPr marL="228600" indent="-228600" eaLnBrk="1" hangingPunct="1">
              <a:spcBef>
                <a:spcPct val="0"/>
              </a:spcBef>
            </a:pPr>
            <a:r>
              <a:rPr lang="en-US" smtClean="0"/>
              <a:t>Walk Through </a:t>
            </a:r>
          </a:p>
          <a:p>
            <a:pPr marL="228600" indent="-228600" eaLnBrk="1" hangingPunct="1">
              <a:buFontTx/>
              <a:buAutoNum type="arabicPeriod"/>
            </a:pPr>
            <a:endParaRPr lang="en-US" smtClean="0"/>
          </a:p>
        </p:txBody>
      </p:sp>
    </p:spTree>
    <p:extLst>
      <p:ext uri="{BB962C8B-B14F-4D97-AF65-F5344CB8AC3E}">
        <p14:creationId xmlns:p14="http://schemas.microsoft.com/office/powerpoint/2010/main" val="3426410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25D11197-9161-4DA4-921F-3E43E0A0F7E2}" type="slidenum">
              <a:rPr lang="en-US" sz="1200" b="0" smtClean="0"/>
              <a:pPr eaLnBrk="1" hangingPunct="1"/>
              <a:t>47</a:t>
            </a:fld>
            <a:endParaRPr lang="en-US" sz="1200" b="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685800" y="4416425"/>
            <a:ext cx="5791200" cy="3235325"/>
          </a:xfrm>
          <a:noFill/>
        </p:spPr>
        <p:txBody>
          <a:bodyPr/>
          <a:lstStyle/>
          <a:p>
            <a:pPr marL="228600" indent="-228600" eaLnBrk="1" hangingPunct="1"/>
            <a:r>
              <a:rPr lang="en-US" b="1" smtClean="0"/>
              <a:t>SCENARIO:</a:t>
            </a:r>
          </a:p>
          <a:p>
            <a:pPr marL="228600" indent="-228600" eaLnBrk="1" hangingPunct="1"/>
            <a:r>
              <a:rPr lang="en-US" smtClean="0"/>
              <a:t>Your director has asked for a report on Daffy Duck’s time for the pay period</a:t>
            </a:r>
          </a:p>
          <a:p>
            <a:pPr marL="228600" indent="-228600" eaLnBrk="1" hangingPunct="1"/>
            <a:r>
              <a:rPr lang="en-US" smtClean="0"/>
              <a:t>11/16/12 – 11/29/12. You need to run a report to obtain this information.</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Navigation</a:t>
            </a:r>
          </a:p>
        </p:txBody>
      </p:sp>
    </p:spTree>
    <p:extLst>
      <p:ext uri="{BB962C8B-B14F-4D97-AF65-F5344CB8AC3E}">
        <p14:creationId xmlns:p14="http://schemas.microsoft.com/office/powerpoint/2010/main" val="740776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A85ABE6E-67FC-46A3-85C4-745ABD2CB09A}" type="slidenum">
              <a:rPr lang="en-US" sz="1200" b="0" smtClean="0"/>
              <a:pPr eaLnBrk="1" hangingPunct="1"/>
              <a:t>48</a:t>
            </a:fld>
            <a:endParaRPr lang="en-US" sz="1200" b="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b="1" smtClean="0"/>
              <a:t>Navigation:</a:t>
            </a:r>
            <a:endParaRPr lang="en-US" smtClean="0"/>
          </a:p>
          <a:p>
            <a:pPr eaLnBrk="1" hangingPunct="1"/>
            <a:r>
              <a:rPr lang="en-US" b="1" smtClean="0"/>
              <a:t>Main Menu </a:t>
            </a:r>
            <a:r>
              <a:rPr lang="en-US" smtClean="0"/>
              <a:t>&gt;</a:t>
            </a:r>
            <a:r>
              <a:rPr lang="en-US" b="1" smtClean="0"/>
              <a:t> Core-CT HRMS </a:t>
            </a:r>
            <a:r>
              <a:rPr lang="en-US" smtClean="0"/>
              <a:t>&gt; Time and Labor &gt; Reports &gt; (select report)</a:t>
            </a:r>
          </a:p>
          <a:p>
            <a:pPr eaLnBrk="1" hangingPunct="1"/>
            <a:endParaRPr lang="en-US" smtClean="0"/>
          </a:p>
          <a:p>
            <a:pPr eaLnBrk="1" hangingPunct="1"/>
            <a:r>
              <a:rPr lang="en-US" b="1" smtClean="0"/>
              <a:t>Next Screen:</a:t>
            </a:r>
          </a:p>
          <a:p>
            <a:pPr eaLnBrk="1" hangingPunct="1"/>
            <a:r>
              <a:rPr lang="en-US" smtClean="0"/>
              <a:t>Navigation (cont.)</a:t>
            </a:r>
          </a:p>
          <a:p>
            <a:pPr eaLnBrk="1" hangingPunct="1"/>
            <a:endParaRPr lang="en-US" smtClean="0"/>
          </a:p>
        </p:txBody>
      </p:sp>
    </p:spTree>
    <p:extLst>
      <p:ext uri="{BB962C8B-B14F-4D97-AF65-F5344CB8AC3E}">
        <p14:creationId xmlns:p14="http://schemas.microsoft.com/office/powerpoint/2010/main" val="11634841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D7621B03-5352-4EED-B064-97AAA8F9F41D}" type="slidenum">
              <a:rPr lang="en-US" sz="1200" b="0" smtClean="0"/>
              <a:pPr eaLnBrk="1" hangingPunct="1"/>
              <a:t>49</a:t>
            </a:fld>
            <a:endParaRPr lang="en-US" sz="1200" b="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b="1" smtClean="0"/>
              <a:t>Navigation:</a:t>
            </a:r>
            <a:endParaRPr lang="en-US" smtClean="0"/>
          </a:p>
          <a:p>
            <a:pPr eaLnBrk="1" hangingPunct="1"/>
            <a:r>
              <a:rPr lang="en-US" smtClean="0"/>
              <a:t>Main Menu &gt; Core-CT HRMS &gt; </a:t>
            </a:r>
            <a:r>
              <a:rPr lang="en-US" b="1" smtClean="0"/>
              <a:t>Time and Labor </a:t>
            </a:r>
            <a:r>
              <a:rPr lang="en-US" smtClean="0"/>
              <a:t>&gt; Reports &gt; (select report)</a:t>
            </a:r>
          </a:p>
          <a:p>
            <a:pPr eaLnBrk="1" hangingPunct="1"/>
            <a:endParaRPr lang="en-US" smtClean="0"/>
          </a:p>
          <a:p>
            <a:pPr eaLnBrk="1" hangingPunct="1"/>
            <a:r>
              <a:rPr lang="en-US" b="1" smtClean="0"/>
              <a:t>Next Screen:</a:t>
            </a:r>
          </a:p>
          <a:p>
            <a:pPr eaLnBrk="1" hangingPunct="1"/>
            <a:r>
              <a:rPr lang="en-US" smtClean="0"/>
              <a:t>Navigation (cont.)</a:t>
            </a:r>
          </a:p>
          <a:p>
            <a:pPr eaLnBrk="1" hangingPunct="1"/>
            <a:endParaRPr lang="en-US" smtClean="0"/>
          </a:p>
        </p:txBody>
      </p:sp>
    </p:spTree>
    <p:extLst>
      <p:ext uri="{BB962C8B-B14F-4D97-AF65-F5344CB8AC3E}">
        <p14:creationId xmlns:p14="http://schemas.microsoft.com/office/powerpoint/2010/main" val="359859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3302E5BC-9B48-4721-A799-50160F5EAAD6}" type="slidenum">
              <a:rPr lang="en-US" sz="1200" b="0" smtClean="0"/>
              <a:pPr eaLnBrk="1" hangingPunct="1"/>
              <a:t>5</a:t>
            </a:fld>
            <a:endParaRPr lang="en-US" sz="1200" b="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685800" y="4416425"/>
            <a:ext cx="5791200" cy="4181475"/>
          </a:xfrm>
          <a:noFill/>
        </p:spPr>
        <p:txBody>
          <a:bodyPr/>
          <a:lstStyle/>
          <a:p>
            <a:pPr marL="228600" indent="-228600" eaLnBrk="1" hangingPunct="1"/>
            <a:r>
              <a:rPr lang="en-US" b="1" smtClean="0"/>
              <a:t>Information:</a:t>
            </a:r>
          </a:p>
          <a:p>
            <a:pPr marL="228600" indent="-228600" eaLnBrk="1" hangingPunct="1"/>
            <a:r>
              <a:rPr lang="en-US" smtClean="0"/>
              <a:t>1. Time Reporter = Employee who enters their time.</a:t>
            </a:r>
          </a:p>
          <a:p>
            <a:pPr marL="228600" indent="-228600" eaLnBrk="1" hangingPunct="1"/>
            <a:endParaRPr lang="en-US" smtClean="0"/>
          </a:p>
          <a:p>
            <a:pPr marL="228600" indent="-228600" eaLnBrk="1" hangingPunct="1"/>
            <a:r>
              <a:rPr lang="en-US" smtClean="0"/>
              <a:t>2. Exception Time Reporter = Employee who has a defaulted schedule on their</a:t>
            </a:r>
          </a:p>
          <a:p>
            <a:pPr marL="228600" indent="-228600" eaLnBrk="1" hangingPunct="1"/>
            <a:r>
              <a:rPr lang="en-US" smtClean="0"/>
              <a:t>    Timesheet and only enters time like Leave Plan usage (VAC), OVT, etc. but </a:t>
            </a:r>
          </a:p>
          <a:p>
            <a:pPr marL="228600" indent="-228600" eaLnBrk="1" hangingPunct="1"/>
            <a:r>
              <a:rPr lang="en-US" smtClean="0"/>
              <a:t>    still needs to verify and submit ALL time for every pay period.</a:t>
            </a:r>
          </a:p>
          <a:p>
            <a:pPr marL="228600" indent="-228600" eaLnBrk="1" hangingPunct="1"/>
            <a:endParaRPr lang="en-US" smtClean="0"/>
          </a:p>
          <a:p>
            <a:pPr marL="228600" indent="-228600" eaLnBrk="1" hangingPunct="1"/>
            <a:r>
              <a:rPr lang="en-US" smtClean="0"/>
              <a:t>3. Positive Time Reporter = Employee who does not have a defaulted schedule on</a:t>
            </a:r>
          </a:p>
          <a:p>
            <a:pPr marL="228600" indent="-228600" eaLnBrk="1" hangingPunct="1"/>
            <a:r>
              <a:rPr lang="en-US" smtClean="0"/>
              <a:t>    their Timesheet and must enter all time in order to be paid.</a:t>
            </a:r>
          </a:p>
          <a:p>
            <a:pPr marL="228600" indent="-228600" eaLnBrk="1" hangingPunct="1"/>
            <a:endParaRPr lang="en-US" b="1" smtClean="0"/>
          </a:p>
          <a:p>
            <a:pPr marL="228600" indent="-228600" eaLnBrk="1" hangingPunct="1"/>
            <a:r>
              <a:rPr lang="en-US" b="1" smtClean="0"/>
              <a:t>Next Screen:</a:t>
            </a:r>
          </a:p>
          <a:p>
            <a:pPr marL="228600" indent="-228600" eaLnBrk="1" hangingPunct="1"/>
            <a:r>
              <a:rPr lang="en-US" smtClean="0"/>
              <a:t>Words to Know (cont.)</a:t>
            </a:r>
          </a:p>
          <a:p>
            <a:pPr marL="228600" indent="-228600" eaLnBrk="1" hangingPunct="1"/>
            <a:endParaRPr lang="en-US" smtClean="0"/>
          </a:p>
        </p:txBody>
      </p:sp>
    </p:spTree>
    <p:extLst>
      <p:ext uri="{BB962C8B-B14F-4D97-AF65-F5344CB8AC3E}">
        <p14:creationId xmlns:p14="http://schemas.microsoft.com/office/powerpoint/2010/main" val="34996976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1E05A210-14CD-454B-A055-6B4638B72F69}" type="slidenum">
              <a:rPr lang="en-US" sz="1200" b="0" smtClean="0"/>
              <a:pPr eaLnBrk="1" hangingPunct="1"/>
              <a:t>50</a:t>
            </a:fld>
            <a:endParaRPr lang="en-US" sz="1200" b="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b="1" smtClean="0"/>
              <a:t>Navigation:</a:t>
            </a:r>
            <a:endParaRPr lang="en-US" smtClean="0"/>
          </a:p>
          <a:p>
            <a:pPr eaLnBrk="1" hangingPunct="1"/>
            <a:r>
              <a:rPr lang="en-US" smtClean="0"/>
              <a:t>Main Menu &gt; Core-CT HRMS &gt; Time and Labor &gt; </a:t>
            </a:r>
            <a:r>
              <a:rPr lang="en-US" b="1" smtClean="0"/>
              <a:t>Reports</a:t>
            </a:r>
            <a:r>
              <a:rPr lang="en-US" smtClean="0"/>
              <a:t> &gt; (select report)</a:t>
            </a:r>
          </a:p>
          <a:p>
            <a:pPr eaLnBrk="1" hangingPunct="1"/>
            <a:endParaRPr lang="en-US" smtClean="0"/>
          </a:p>
          <a:p>
            <a:pPr eaLnBrk="1" hangingPunct="1"/>
            <a:r>
              <a:rPr lang="en-US" b="1" smtClean="0"/>
              <a:t>Next Screen:</a:t>
            </a:r>
          </a:p>
          <a:p>
            <a:pPr eaLnBrk="1" hangingPunct="1"/>
            <a:r>
              <a:rPr lang="en-US" smtClean="0"/>
              <a:t>Navigation (cont.)</a:t>
            </a:r>
          </a:p>
          <a:p>
            <a:pPr eaLnBrk="1" hangingPunct="1"/>
            <a:endParaRPr lang="en-US" smtClean="0"/>
          </a:p>
        </p:txBody>
      </p:sp>
    </p:spTree>
    <p:extLst>
      <p:ext uri="{BB962C8B-B14F-4D97-AF65-F5344CB8AC3E}">
        <p14:creationId xmlns:p14="http://schemas.microsoft.com/office/powerpoint/2010/main" val="196598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2EAC7D9B-E665-4E42-A79D-04D633C4E797}" type="slidenum">
              <a:rPr lang="en-US" sz="1200" b="0" smtClean="0"/>
              <a:pPr eaLnBrk="1" hangingPunct="1"/>
              <a:t>51</a:t>
            </a:fld>
            <a:endParaRPr lang="en-US" sz="1200" b="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685800" y="4416425"/>
            <a:ext cx="5943600" cy="4181475"/>
          </a:xfrm>
          <a:noFill/>
        </p:spPr>
        <p:txBody>
          <a:bodyPr/>
          <a:lstStyle/>
          <a:p>
            <a:pPr marL="228600" indent="-228600" eaLnBrk="1" hangingPunct="1"/>
            <a:r>
              <a:rPr lang="en-US" b="1" smtClean="0"/>
              <a:t>Navigation:</a:t>
            </a:r>
            <a:endParaRPr lang="en-US" smtClean="0"/>
          </a:p>
          <a:p>
            <a:pPr marL="228600" indent="-228600" eaLnBrk="1" hangingPunct="1"/>
            <a:r>
              <a:rPr lang="en-US" smtClean="0"/>
              <a:t>Main Menu &gt; Core-CT HRMS &gt; Time and Labor &gt; Reports &gt; </a:t>
            </a:r>
            <a:r>
              <a:rPr lang="en-US" b="1" smtClean="0"/>
              <a:t>(select report)</a:t>
            </a:r>
          </a:p>
          <a:p>
            <a:pPr marL="228600" indent="-228600" eaLnBrk="1" hangingPunct="1"/>
            <a:endParaRPr lang="en-US" b="1" smtClean="0"/>
          </a:p>
          <a:p>
            <a:pPr marL="228600" indent="-228600" eaLnBrk="1" hangingPunct="1"/>
            <a:r>
              <a:rPr lang="en-US" b="1" smtClean="0"/>
              <a:t>Instructions:</a:t>
            </a:r>
          </a:p>
          <a:p>
            <a:pPr marL="228600" indent="-228600" eaLnBrk="1" hangingPunct="1">
              <a:buFontTx/>
              <a:buAutoNum type="arabicPeriod"/>
            </a:pPr>
            <a:r>
              <a:rPr lang="en-US" smtClean="0"/>
              <a:t>Click TRC Usage Report</a:t>
            </a:r>
          </a:p>
          <a:p>
            <a:pPr marL="228600" indent="-228600" eaLnBrk="1" hangingPunct="1">
              <a:buFontTx/>
              <a:buAutoNum type="arabicPeriod"/>
            </a:pPr>
            <a:endParaRPr lang="en-US" smtClean="0"/>
          </a:p>
          <a:p>
            <a:pPr marL="228600" indent="-228600" eaLnBrk="1" hangingPunct="1"/>
            <a:r>
              <a:rPr lang="en-US" b="1" smtClean="0"/>
              <a:t>Next Screen:</a:t>
            </a:r>
          </a:p>
          <a:p>
            <a:pPr marL="228600" indent="-228600" eaLnBrk="1" hangingPunct="1"/>
            <a:r>
              <a:rPr lang="en-US" smtClean="0"/>
              <a:t>TRC Usage Report – Run Control</a:t>
            </a:r>
          </a:p>
          <a:p>
            <a:pPr marL="228600" indent="-228600" eaLnBrk="1" hangingPunct="1"/>
            <a:endParaRPr lang="en-US" smtClean="0"/>
          </a:p>
        </p:txBody>
      </p:sp>
    </p:spTree>
    <p:extLst>
      <p:ext uri="{BB962C8B-B14F-4D97-AF65-F5344CB8AC3E}">
        <p14:creationId xmlns:p14="http://schemas.microsoft.com/office/powerpoint/2010/main" val="12714012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7DEB795C-C498-4C77-B723-03C6D6E351F0}" type="slidenum">
              <a:rPr lang="en-US" sz="1200" b="0" smtClean="0"/>
              <a:pPr eaLnBrk="1" hangingPunct="1"/>
              <a:t>52</a:t>
            </a:fld>
            <a:endParaRPr lang="en-US" sz="1200" b="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smtClean="0"/>
              <a:t>This is the Run Control page. Run Control is the name of your report.</a:t>
            </a:r>
          </a:p>
          <a:p>
            <a:pPr marL="228600" indent="-228600" eaLnBrk="1" hangingPunct="1">
              <a:buFontTx/>
              <a:buAutoNum type="arabicPeriod"/>
            </a:pPr>
            <a:r>
              <a:rPr lang="en-US" smtClean="0"/>
              <a:t>Find an Existing Value: Click Search to pull up any previously saved reports.</a:t>
            </a:r>
          </a:p>
          <a:p>
            <a:pPr marL="228600" indent="-228600" eaLnBrk="1" hangingPunct="1">
              <a:buFontTx/>
              <a:buAutoNum type="arabicPeriod"/>
            </a:pPr>
            <a:r>
              <a:rPr lang="en-US" smtClean="0"/>
              <a:t>Add a New Value: If you have not previously run a report, use this tab to create a new one.</a:t>
            </a:r>
          </a:p>
          <a:p>
            <a:pPr marL="228600" indent="-228600" eaLnBrk="1" hangingPunct="1"/>
            <a:endParaRPr lang="en-US" b="1" smtClean="0"/>
          </a:p>
          <a:p>
            <a:pPr marL="228600" indent="-228600" eaLnBrk="1" hangingPunct="1"/>
            <a:r>
              <a:rPr lang="en-US" b="1" smtClean="0"/>
              <a:t>Instructions:</a:t>
            </a:r>
          </a:p>
          <a:p>
            <a:pPr marL="228600" indent="-228600" eaLnBrk="1" hangingPunct="1">
              <a:buFontTx/>
              <a:buAutoNum type="arabicPeriod"/>
            </a:pPr>
            <a:r>
              <a:rPr lang="en-US" smtClean="0"/>
              <a:t>Click the Add a New Value tab.</a:t>
            </a:r>
          </a:p>
          <a:p>
            <a:pPr marL="228600" indent="-228600" eaLnBrk="1" hangingPunct="1">
              <a:buFontTx/>
              <a:buAutoNum type="arabicPeriod"/>
            </a:pPr>
            <a:endParaRPr lang="en-US" smtClean="0"/>
          </a:p>
          <a:p>
            <a:pPr marL="228600" indent="-228600" eaLnBrk="1" hangingPunct="1"/>
            <a:r>
              <a:rPr lang="en-US" b="1" smtClean="0"/>
              <a:t>Next Screen:</a:t>
            </a:r>
          </a:p>
          <a:p>
            <a:pPr marL="228600" indent="-228600" eaLnBrk="1" hangingPunct="1"/>
            <a:r>
              <a:rPr lang="en-US" smtClean="0"/>
              <a:t>TRC Usage Report – Add a New Value</a:t>
            </a:r>
          </a:p>
        </p:txBody>
      </p:sp>
    </p:spTree>
    <p:extLst>
      <p:ext uri="{BB962C8B-B14F-4D97-AF65-F5344CB8AC3E}">
        <p14:creationId xmlns:p14="http://schemas.microsoft.com/office/powerpoint/2010/main" val="1635938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0667BD03-F308-4F82-BEA1-958ED6AD07A3}" type="slidenum">
              <a:rPr lang="en-US" sz="1200" b="0" smtClean="0"/>
              <a:pPr eaLnBrk="1" hangingPunct="1"/>
              <a:t>53</a:t>
            </a:fld>
            <a:endParaRPr lang="en-US" sz="1200" b="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smtClean="0"/>
              <a:t>Run Control ID: This will be your report’s name, such as TRCUsageReport.</a:t>
            </a:r>
          </a:p>
          <a:p>
            <a:pPr marL="228600" indent="-228600" eaLnBrk="1" hangingPunct="1"/>
            <a:endParaRPr lang="en-US" b="1" smtClean="0"/>
          </a:p>
          <a:p>
            <a:pPr marL="228600" indent="-228600" eaLnBrk="1" hangingPunct="1"/>
            <a:r>
              <a:rPr lang="en-US" b="1" smtClean="0"/>
              <a:t>Instructions:</a:t>
            </a:r>
          </a:p>
          <a:p>
            <a:pPr marL="228600" indent="-228600" eaLnBrk="1" hangingPunct="1">
              <a:buFontTx/>
              <a:buAutoNum type="arabicPeriod"/>
            </a:pPr>
            <a:r>
              <a:rPr lang="en-US" smtClean="0"/>
              <a:t>Type: TRCUsageReport.</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TRC Usage Report – Add button</a:t>
            </a:r>
          </a:p>
          <a:p>
            <a:pPr marL="228600" indent="-228600" eaLnBrk="1" hangingPunct="1"/>
            <a:endParaRPr lang="en-US" b="1" smtClean="0"/>
          </a:p>
          <a:p>
            <a:pPr marL="228600" indent="-228600" eaLnBrk="1" hangingPunct="1"/>
            <a:endParaRPr lang="en-US" smtClean="0"/>
          </a:p>
        </p:txBody>
      </p:sp>
    </p:spTree>
    <p:extLst>
      <p:ext uri="{BB962C8B-B14F-4D97-AF65-F5344CB8AC3E}">
        <p14:creationId xmlns:p14="http://schemas.microsoft.com/office/powerpoint/2010/main" val="9578389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42468AE-823B-45F5-B61E-05F48E0380F6}" type="slidenum">
              <a:rPr lang="en-US" sz="1200" b="0" smtClean="0"/>
              <a:pPr eaLnBrk="1" hangingPunct="1"/>
              <a:t>54</a:t>
            </a:fld>
            <a:endParaRPr lang="en-US" sz="1200" b="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smtClean="0"/>
              <a:t>Field parameters help to expand or limit searches.</a:t>
            </a:r>
          </a:p>
          <a:p>
            <a:pPr marL="228600" indent="-228600" eaLnBrk="1" hangingPunct="1">
              <a:buFontTx/>
              <a:buAutoNum type="arabicPeriod"/>
            </a:pPr>
            <a:r>
              <a:rPr lang="en-US" smtClean="0"/>
              <a:t>You can run this report by any of the following:</a:t>
            </a:r>
          </a:p>
          <a:p>
            <a:pPr marL="228600" indent="-228600" eaLnBrk="1" hangingPunct="1"/>
            <a:r>
              <a:rPr lang="en-US" smtClean="0"/>
              <a:t>	A. Date range</a:t>
            </a:r>
          </a:p>
          <a:p>
            <a:pPr marL="228600" indent="-228600" eaLnBrk="1" hangingPunct="1"/>
            <a:r>
              <a:rPr lang="en-US" smtClean="0"/>
              <a:t>	B. Department, Group or Employee</a:t>
            </a:r>
          </a:p>
          <a:p>
            <a:pPr marL="228600" indent="-228600" eaLnBrk="1" hangingPunct="1"/>
            <a:r>
              <a:rPr lang="en-US" smtClean="0"/>
              <a:t>	C. TRC</a:t>
            </a:r>
          </a:p>
          <a:p>
            <a:pPr marL="228600" indent="-228600" eaLnBrk="1" hangingPunct="1"/>
            <a:r>
              <a:rPr lang="en-US" smtClean="0"/>
              <a:t>	D. Override Reason Code</a:t>
            </a:r>
          </a:p>
          <a:p>
            <a:pPr marL="228600" indent="-228600" eaLnBrk="1" hangingPunct="1"/>
            <a:r>
              <a:rPr lang="en-US" smtClean="0"/>
              <a:t>3. You can choose to run the report with Details or by summary or have each employee printed to a separate page.</a:t>
            </a:r>
          </a:p>
          <a:p>
            <a:pPr marL="228600" indent="-228600" eaLnBrk="1" hangingPunct="1"/>
            <a:r>
              <a:rPr lang="en-US" b="1" smtClean="0"/>
              <a:t>Instructions:</a:t>
            </a:r>
          </a:p>
          <a:p>
            <a:pPr marL="228600" indent="-228600" eaLnBrk="1" hangingPunct="1">
              <a:buFontTx/>
              <a:buAutoNum type="arabicPeriod"/>
            </a:pPr>
            <a:r>
              <a:rPr lang="en-US" smtClean="0"/>
              <a:t>Enter the Begin Date: 11/16/12</a:t>
            </a:r>
          </a:p>
          <a:p>
            <a:pPr marL="228600" indent="-228600" eaLnBrk="1" hangingPunct="1">
              <a:buFontTx/>
              <a:buAutoNum type="arabicPeriod"/>
            </a:pPr>
            <a:r>
              <a:rPr lang="en-US" smtClean="0"/>
              <a:t>Enter the End Date: 11/29/12</a:t>
            </a:r>
          </a:p>
          <a:p>
            <a:pPr marL="228600" indent="-228600" eaLnBrk="1" hangingPunct="1">
              <a:buFontTx/>
              <a:buAutoNum type="arabicPeriod"/>
            </a:pPr>
            <a:r>
              <a:rPr lang="en-US" smtClean="0"/>
              <a:t>Click the Radio button for EmplID</a:t>
            </a:r>
          </a:p>
          <a:p>
            <a:pPr marL="228600" indent="-228600" eaLnBrk="1" hangingPunct="1">
              <a:buFontTx/>
              <a:buAutoNum type="arabicPeriod"/>
            </a:pPr>
            <a:r>
              <a:rPr lang="en-US" smtClean="0"/>
              <a:t>Enter the EmplID: 888888</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TRC Usage Report – Begin and End Date</a:t>
            </a:r>
          </a:p>
        </p:txBody>
      </p:sp>
    </p:spTree>
    <p:extLst>
      <p:ext uri="{BB962C8B-B14F-4D97-AF65-F5344CB8AC3E}">
        <p14:creationId xmlns:p14="http://schemas.microsoft.com/office/powerpoint/2010/main" val="16953035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4428130E-5830-46C4-AF0B-A4645D98E968}" type="slidenum">
              <a:rPr lang="en-US" sz="1200" b="0" smtClean="0"/>
              <a:pPr eaLnBrk="1" hangingPunct="1"/>
              <a:t>55</a:t>
            </a:fld>
            <a:endParaRPr lang="en-US" sz="1200" b="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r>
              <a:rPr lang="en-US" smtClean="0"/>
              <a:t>2. When you click Run, this report’s parameters are automatically saved.</a:t>
            </a:r>
          </a:p>
          <a:p>
            <a:pPr marL="228600" indent="-228600" eaLnBrk="1" hangingPunct="1"/>
            <a:endParaRPr lang="en-US" b="1" smtClean="0"/>
          </a:p>
          <a:p>
            <a:pPr marL="228600" indent="-228600" eaLnBrk="1" hangingPunct="1"/>
            <a:r>
              <a:rPr lang="en-US" b="1" smtClean="0"/>
              <a:t>Instructions:</a:t>
            </a:r>
          </a:p>
          <a:p>
            <a:pPr marL="228600" indent="-228600" eaLnBrk="1" hangingPunct="1">
              <a:buFontTx/>
              <a:buAutoNum type="arabicPeriod"/>
            </a:pPr>
            <a:r>
              <a:rPr lang="en-US" smtClean="0"/>
              <a:t>Click the Run button.</a:t>
            </a:r>
          </a:p>
          <a:p>
            <a:pPr marL="228600" indent="-228600" eaLnBrk="1" hangingPunct="1"/>
            <a:endParaRPr lang="en-US" b="1" smtClean="0"/>
          </a:p>
          <a:p>
            <a:pPr marL="228600" indent="-228600" eaLnBrk="1" hangingPunct="1"/>
            <a:r>
              <a:rPr lang="en-US" b="1" smtClean="0"/>
              <a:t>Next Screen:</a:t>
            </a:r>
          </a:p>
          <a:p>
            <a:pPr marL="228600" indent="-228600" eaLnBrk="1" hangingPunct="1"/>
            <a:r>
              <a:rPr lang="en-US" smtClean="0"/>
              <a:t>Process Scheduler Request</a:t>
            </a:r>
          </a:p>
        </p:txBody>
      </p:sp>
    </p:spTree>
    <p:extLst>
      <p:ext uri="{BB962C8B-B14F-4D97-AF65-F5344CB8AC3E}">
        <p14:creationId xmlns:p14="http://schemas.microsoft.com/office/powerpoint/2010/main" val="2644906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E522D5C8-41DB-4792-9BE7-E9AFE4EB4CA7}" type="slidenum">
              <a:rPr lang="en-US" sz="1200" b="0" smtClean="0"/>
              <a:pPr eaLnBrk="1" hangingPunct="1"/>
              <a:t>56</a:t>
            </a:fld>
            <a:endParaRPr lang="en-US" sz="1200" b="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smtClean="0"/>
              <a:t>The default parameters are displayed.</a:t>
            </a:r>
          </a:p>
          <a:p>
            <a:pPr marL="228600" indent="-228600" eaLnBrk="1" hangingPunct="1">
              <a:buFontTx/>
              <a:buAutoNum type="arabicPeriod"/>
            </a:pPr>
            <a:r>
              <a:rPr lang="en-US" smtClean="0"/>
              <a:t>Change the default parameters as needed. </a:t>
            </a:r>
          </a:p>
          <a:p>
            <a:pPr marL="228600" indent="-228600" eaLnBrk="1" hangingPunct="1">
              <a:buFontTx/>
              <a:buAutoNum type="arabicPeriod"/>
            </a:pPr>
            <a:r>
              <a:rPr lang="en-US" smtClean="0"/>
              <a:t>You can add a User ID to send this report to by clicking on the Distribution link.</a:t>
            </a:r>
          </a:p>
          <a:p>
            <a:pPr marL="228600" indent="-228600" eaLnBrk="1" hangingPunct="1"/>
            <a:endParaRPr lang="en-US" smtClean="0"/>
          </a:p>
          <a:p>
            <a:pPr marL="228600" indent="-228600" eaLnBrk="1" hangingPunct="1"/>
            <a:r>
              <a:rPr lang="en-US" b="1" smtClean="0"/>
              <a:t>Special Note:</a:t>
            </a:r>
          </a:p>
          <a:p>
            <a:pPr marL="228600" indent="-228600" eaLnBrk="1" hangingPunct="1"/>
            <a:r>
              <a:rPr lang="en-US" smtClean="0"/>
              <a:t>The Server Name should not be changed.</a:t>
            </a:r>
          </a:p>
          <a:p>
            <a:pPr marL="228600" indent="-228600" eaLnBrk="1" hangingPunct="1"/>
            <a:endParaRPr lang="en-US" b="1" smtClean="0"/>
          </a:p>
          <a:p>
            <a:pPr marL="228600" indent="-228600" eaLnBrk="1" hangingPunct="1"/>
            <a:r>
              <a:rPr lang="en-US" b="1" smtClean="0"/>
              <a:t>Instructions:</a:t>
            </a:r>
          </a:p>
          <a:p>
            <a:pPr marL="228600" indent="-228600" eaLnBrk="1" hangingPunct="1">
              <a:buFontTx/>
              <a:buAutoNum type="arabicPeriod"/>
            </a:pPr>
            <a:r>
              <a:rPr lang="en-US" smtClean="0"/>
              <a:t>Click the OK button.</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TRC Usage Report Search page</a:t>
            </a:r>
          </a:p>
        </p:txBody>
      </p:sp>
    </p:spTree>
    <p:extLst>
      <p:ext uri="{BB962C8B-B14F-4D97-AF65-F5344CB8AC3E}">
        <p14:creationId xmlns:p14="http://schemas.microsoft.com/office/powerpoint/2010/main" val="22467591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28FC704E-4458-4C4B-9C72-F474655156D7}" type="slidenum">
              <a:rPr lang="en-US" sz="1200" b="0" smtClean="0"/>
              <a:pPr eaLnBrk="1" hangingPunct="1"/>
              <a:t>57</a:t>
            </a:fld>
            <a:endParaRPr lang="en-US" sz="1200" b="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u="sng" smtClean="0"/>
              <a:t>Process Monitor</a:t>
            </a:r>
            <a:r>
              <a:rPr lang="en-US" smtClean="0"/>
              <a:t>: You can view the status of your report: Queued, Processing, Posted, No Success. Click the Refresh button until your report has been Posted.</a:t>
            </a:r>
          </a:p>
          <a:p>
            <a:pPr marL="228600" indent="-228600" eaLnBrk="1" hangingPunct="1">
              <a:buFontTx/>
              <a:buAutoNum type="arabicPeriod"/>
            </a:pPr>
            <a:r>
              <a:rPr lang="en-US" smtClean="0"/>
              <a:t>Process Instance allows you to find the report again at a later date.</a:t>
            </a:r>
          </a:p>
          <a:p>
            <a:pPr marL="228600" indent="-228600" eaLnBrk="1" hangingPunct="1">
              <a:buFontTx/>
              <a:buAutoNum type="arabicPeriod"/>
            </a:pPr>
            <a:r>
              <a:rPr lang="en-US" u="sng" smtClean="0"/>
              <a:t>Report Manager</a:t>
            </a:r>
            <a:r>
              <a:rPr lang="en-US" smtClean="0"/>
              <a:t>: Click the Refresh button until your report link populates.</a:t>
            </a:r>
          </a:p>
          <a:p>
            <a:pPr marL="228600" indent="-228600" eaLnBrk="1" hangingPunct="1"/>
            <a:endParaRPr lang="en-US" b="1" smtClean="0"/>
          </a:p>
          <a:p>
            <a:pPr marL="228600" indent="-228600" eaLnBrk="1" hangingPunct="1"/>
            <a:r>
              <a:rPr lang="en-US" b="1" smtClean="0"/>
              <a:t>Instructions:</a:t>
            </a:r>
          </a:p>
          <a:p>
            <a:pPr marL="228600" indent="-228600" eaLnBrk="1" hangingPunct="1">
              <a:buFontTx/>
              <a:buAutoNum type="arabicPeriod"/>
            </a:pPr>
            <a:r>
              <a:rPr lang="en-US" smtClean="0"/>
              <a:t>Click the </a:t>
            </a:r>
            <a:r>
              <a:rPr lang="en-US" u="sng" smtClean="0"/>
              <a:t>Process Monitor</a:t>
            </a:r>
            <a:r>
              <a:rPr lang="en-US" smtClean="0"/>
              <a:t> link.</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Process Monitor (Report link)</a:t>
            </a:r>
          </a:p>
        </p:txBody>
      </p:sp>
    </p:spTree>
    <p:extLst>
      <p:ext uri="{BB962C8B-B14F-4D97-AF65-F5344CB8AC3E}">
        <p14:creationId xmlns:p14="http://schemas.microsoft.com/office/powerpoint/2010/main" val="11032897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D66EB6E8-78E8-461A-8BE2-D88BA72676FB}" type="slidenum">
              <a:rPr lang="en-US" sz="1200" b="0" smtClean="0">
                <a:solidFill>
                  <a:prstClr val="black"/>
                </a:solidFill>
              </a:rPr>
              <a:pPr eaLnBrk="1" hangingPunct="1"/>
              <a:t>58</a:t>
            </a:fld>
            <a:endParaRPr lang="en-US" sz="1200" b="0" smtClean="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marL="228600" indent="-228600" eaLnBrk="1" hangingPunct="1">
              <a:spcBef>
                <a:spcPct val="0"/>
              </a:spcBef>
            </a:pPr>
            <a:r>
              <a:rPr lang="en-US" b="1" smtClean="0"/>
              <a:t>Information:</a:t>
            </a:r>
            <a:r>
              <a:rPr lang="en-US" smtClean="0"/>
              <a:t> </a:t>
            </a:r>
          </a:p>
          <a:p>
            <a:pPr marL="228600" indent="-228600" eaLnBrk="1" hangingPunct="1">
              <a:spcBef>
                <a:spcPct val="0"/>
              </a:spcBef>
              <a:buFontTx/>
              <a:buAutoNum type="arabicPeriod"/>
            </a:pPr>
            <a:r>
              <a:rPr lang="en-US" smtClean="0"/>
              <a:t>When the Report link generates (i.e., CTTLR375), your report is ready for you to view.</a:t>
            </a:r>
          </a:p>
          <a:p>
            <a:pPr marL="228600" indent="-228600" eaLnBrk="1" hangingPunct="1">
              <a:spcBef>
                <a:spcPct val="0"/>
              </a:spcBef>
            </a:pPr>
            <a:endParaRPr lang="en-US" smtClean="0"/>
          </a:p>
          <a:p>
            <a:pPr marL="228600" indent="-228600" eaLnBrk="1" hangingPunct="1">
              <a:spcBef>
                <a:spcPct val="0"/>
              </a:spcBef>
            </a:pPr>
            <a:r>
              <a:rPr lang="en-US" b="1" smtClean="0"/>
              <a:t>Instructions:</a:t>
            </a:r>
            <a:endParaRPr lang="en-US" smtClean="0"/>
          </a:p>
          <a:p>
            <a:pPr marL="228600" indent="-228600" eaLnBrk="1" hangingPunct="1">
              <a:spcBef>
                <a:spcPct val="0"/>
              </a:spcBef>
              <a:buFontTx/>
              <a:buAutoNum type="arabicPeriod"/>
            </a:pPr>
            <a:r>
              <a:rPr lang="en-US" smtClean="0"/>
              <a:t>Click the Refresh button until the Name link populates.</a:t>
            </a:r>
          </a:p>
          <a:p>
            <a:pPr marL="228600" indent="-228600" eaLnBrk="1" hangingPunct="1">
              <a:spcBef>
                <a:spcPct val="0"/>
              </a:spcBef>
              <a:buFontTx/>
              <a:buAutoNum type="arabicPeriod"/>
            </a:pPr>
            <a:r>
              <a:rPr lang="en-US" smtClean="0"/>
              <a:t>Click the </a:t>
            </a:r>
            <a:r>
              <a:rPr lang="en-US" u="sng" smtClean="0"/>
              <a:t>CTTLR375</a:t>
            </a:r>
            <a:r>
              <a:rPr lang="en-US" smtClean="0"/>
              <a:t> link.</a:t>
            </a:r>
          </a:p>
          <a:p>
            <a:pPr marL="228600" indent="-228600" eaLnBrk="1" hangingPunct="1">
              <a:spcBef>
                <a:spcPct val="0"/>
              </a:spcBef>
            </a:pPr>
            <a:endParaRPr lang="en-US" b="1" smtClean="0"/>
          </a:p>
          <a:p>
            <a:pPr marL="228600" indent="-228600" eaLnBrk="1" hangingPunct="1"/>
            <a:r>
              <a:rPr lang="en-US" b="1" smtClean="0"/>
              <a:t>Next Screen:</a:t>
            </a:r>
            <a:r>
              <a:rPr lang="en-US" smtClean="0"/>
              <a:t> </a:t>
            </a:r>
          </a:p>
          <a:p>
            <a:pPr marL="228600" indent="-228600" eaLnBrk="1" hangingPunct="1">
              <a:spcBef>
                <a:spcPct val="0"/>
              </a:spcBef>
            </a:pPr>
            <a:r>
              <a:rPr lang="en-US" smtClean="0"/>
              <a:t>Report (file link)</a:t>
            </a:r>
          </a:p>
        </p:txBody>
      </p:sp>
    </p:spTree>
    <p:extLst>
      <p:ext uri="{BB962C8B-B14F-4D97-AF65-F5344CB8AC3E}">
        <p14:creationId xmlns:p14="http://schemas.microsoft.com/office/powerpoint/2010/main" val="27511969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7E4BB5F3-6C53-4D70-8C96-73A94CA8257A}" type="slidenum">
              <a:rPr lang="en-US" sz="1200" b="0" smtClean="0"/>
              <a:pPr eaLnBrk="1" hangingPunct="1"/>
              <a:t>59</a:t>
            </a:fld>
            <a:endParaRPr lang="en-US" sz="1200" b="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smtClean="0"/>
              <a:t>Look for the link that contains an extension with the format requested (i.e., .LIS or .PDF).</a:t>
            </a:r>
          </a:p>
          <a:p>
            <a:pPr marL="228600" indent="-228600" eaLnBrk="1" hangingPunct="1">
              <a:buFontTx/>
              <a:buAutoNum type="arabicPeriod"/>
            </a:pPr>
            <a:r>
              <a:rPr lang="en-US" smtClean="0"/>
              <a:t>The UserIDs that can view the report are listed under Distribute To</a:t>
            </a:r>
          </a:p>
          <a:p>
            <a:pPr marL="228600" indent="-228600" eaLnBrk="1" hangingPunct="1">
              <a:buFontTx/>
              <a:buAutoNum type="arabicPeriod"/>
            </a:pPr>
            <a:endParaRPr lang="en-US" b="1" smtClean="0"/>
          </a:p>
          <a:p>
            <a:pPr marL="228600" indent="-228600" eaLnBrk="1" hangingPunct="1"/>
            <a:r>
              <a:rPr lang="en-US" b="1" smtClean="0"/>
              <a:t>Instructions:</a:t>
            </a:r>
          </a:p>
          <a:p>
            <a:pPr marL="228600" indent="-228600" eaLnBrk="1" hangingPunct="1">
              <a:buFontTx/>
              <a:buAutoNum type="arabicPeriod"/>
            </a:pPr>
            <a:r>
              <a:rPr lang="en-US" smtClean="0"/>
              <a:t>Report: Click the </a:t>
            </a:r>
            <a:r>
              <a:rPr lang="en-US" u="sng" smtClean="0"/>
              <a:t>cthrr460_4163.PDF</a:t>
            </a:r>
            <a:r>
              <a:rPr lang="en-US" smtClean="0"/>
              <a:t> link.</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TRC Requirement Report (results)</a:t>
            </a:r>
          </a:p>
        </p:txBody>
      </p:sp>
    </p:spTree>
    <p:extLst>
      <p:ext uri="{BB962C8B-B14F-4D97-AF65-F5344CB8AC3E}">
        <p14:creationId xmlns:p14="http://schemas.microsoft.com/office/powerpoint/2010/main" val="115845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CA6C970-46A9-476B-9191-AB19BE4228DD}" type="slidenum">
              <a:rPr lang="en-US" sz="1200" b="0" smtClean="0"/>
              <a:pPr eaLnBrk="1" hangingPunct="1"/>
              <a:t>6</a:t>
            </a:fld>
            <a:endParaRPr lang="en-US" sz="1200" b="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685800" y="4416425"/>
            <a:ext cx="6172200" cy="4181475"/>
          </a:xfrm>
          <a:noFill/>
        </p:spPr>
        <p:txBody>
          <a:bodyPr/>
          <a:lstStyle/>
          <a:p>
            <a:pPr marL="228600" indent="-228600" eaLnBrk="1" hangingPunct="1"/>
            <a:r>
              <a:rPr lang="en-US" b="1" smtClean="0"/>
              <a:t>Information:</a:t>
            </a:r>
            <a:r>
              <a:rPr lang="en-US" smtClean="0"/>
              <a:t> </a:t>
            </a:r>
          </a:p>
          <a:p>
            <a:pPr marL="228600" indent="-228600" eaLnBrk="1" hangingPunct="1"/>
            <a:r>
              <a:rPr lang="en-US" smtClean="0"/>
              <a:t>1. TRC: The type of time.</a:t>
            </a:r>
          </a:p>
          <a:p>
            <a:pPr marL="228600" indent="-228600" eaLnBrk="1" hangingPunct="1"/>
            <a:endParaRPr lang="en-US" smtClean="0"/>
          </a:p>
          <a:p>
            <a:pPr marL="228600" indent="-228600" eaLnBrk="1" hangingPunct="1"/>
            <a:r>
              <a:rPr lang="en-US" smtClean="0"/>
              <a:t>2. Time Admin: Either validates (accepts) or rejects entries.</a:t>
            </a:r>
          </a:p>
          <a:p>
            <a:pPr marL="228600" indent="-228600" eaLnBrk="1" hangingPunct="1"/>
            <a:endParaRPr lang="en-US" smtClean="0"/>
          </a:p>
          <a:p>
            <a:pPr marL="228600" indent="-228600" eaLnBrk="1" hangingPunct="1"/>
            <a:r>
              <a:rPr lang="en-US" smtClean="0"/>
              <a:t>3. Payable Time: If a Timesheet entry is NOT on the Payable Time pages, </a:t>
            </a:r>
          </a:p>
          <a:p>
            <a:pPr marL="228600" indent="-228600" eaLnBrk="1" hangingPunct="1"/>
            <a:r>
              <a:rPr lang="en-US" smtClean="0"/>
              <a:t>    it has NOT run through the Time Admin process.</a:t>
            </a:r>
          </a:p>
          <a:p>
            <a:pPr marL="228600" indent="-228600" eaLnBrk="1" hangingPunct="1"/>
            <a:endParaRPr lang="en-US" smtClean="0"/>
          </a:p>
          <a:p>
            <a:pPr marL="228600" indent="-228600" eaLnBrk="1" hangingPunct="1"/>
            <a:r>
              <a:rPr lang="en-US" smtClean="0"/>
              <a:t>4. Exception: A Timesheet entry error that must be deleted or corrected.</a:t>
            </a:r>
          </a:p>
          <a:p>
            <a:pPr marL="228600" indent="-228600" eaLnBrk="1" hangingPunct="1"/>
            <a:endParaRPr lang="en-US" b="1" smtClean="0"/>
          </a:p>
          <a:p>
            <a:pPr marL="228600" indent="-228600" eaLnBrk="1" hangingPunct="1"/>
            <a:r>
              <a:rPr lang="en-US" b="1" smtClean="0"/>
              <a:t>Next Screen:</a:t>
            </a:r>
          </a:p>
          <a:p>
            <a:pPr marL="228600" indent="-228600" eaLnBrk="1" hangingPunct="1"/>
            <a:r>
              <a:rPr lang="en-US" smtClean="0"/>
              <a:t>Agenda</a:t>
            </a:r>
          </a:p>
          <a:p>
            <a:pPr marL="228600" indent="-228600" eaLnBrk="1" hangingPunct="1">
              <a:buFontTx/>
              <a:buAutoNum type="arabicPeriod"/>
            </a:pPr>
            <a:endParaRPr lang="en-US" smtClean="0"/>
          </a:p>
          <a:p>
            <a:pPr marL="228600" indent="-228600" eaLnBrk="1" hangingPunct="1">
              <a:buFontTx/>
              <a:buAutoNum type="arabicPeriod"/>
            </a:pPr>
            <a:endParaRPr lang="en-US" smtClean="0"/>
          </a:p>
        </p:txBody>
      </p:sp>
    </p:spTree>
    <p:extLst>
      <p:ext uri="{BB962C8B-B14F-4D97-AF65-F5344CB8AC3E}">
        <p14:creationId xmlns:p14="http://schemas.microsoft.com/office/powerpoint/2010/main" val="7340414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AF882D2-3162-4802-B67E-E2B3EFE2961A}" type="slidenum">
              <a:rPr lang="en-US" sz="1200" b="0" smtClean="0"/>
              <a:pPr eaLnBrk="1" hangingPunct="1"/>
              <a:t>60</a:t>
            </a:fld>
            <a:endParaRPr lang="en-US" sz="1200" b="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457200" y="4416425"/>
            <a:ext cx="6172200" cy="4181475"/>
          </a:xfrm>
          <a:noFill/>
        </p:spPr>
        <p:txBody>
          <a:bodyPr/>
          <a:lstStyle/>
          <a:p>
            <a:pPr marL="228600" indent="-228600" eaLnBrk="1" hangingPunct="1"/>
            <a:r>
              <a:rPr lang="en-US" b="1" smtClean="0"/>
              <a:t>Information:</a:t>
            </a:r>
          </a:p>
          <a:p>
            <a:pPr marL="228600" indent="-228600" eaLnBrk="1" hangingPunct="1">
              <a:buFontTx/>
              <a:buAutoNum type="arabicPeriod"/>
            </a:pPr>
            <a:r>
              <a:rPr lang="en-US" smtClean="0"/>
              <a:t>You can print, save, and close this report with the options at the top of your screen.</a:t>
            </a:r>
          </a:p>
          <a:p>
            <a:pPr marL="228600" indent="-228600" eaLnBrk="1" hangingPunct="1">
              <a:buFontTx/>
              <a:buAutoNum type="arabicPeriod"/>
            </a:pPr>
            <a:r>
              <a:rPr lang="en-US" smtClean="0"/>
              <a:t>The Page Number, Date and Time the report was run is displayed.</a:t>
            </a:r>
          </a:p>
          <a:p>
            <a:pPr marL="228600" indent="-228600" eaLnBrk="1" hangingPunct="1">
              <a:buFontTx/>
              <a:buAutoNum type="arabicPeriod"/>
            </a:pPr>
            <a:r>
              <a:rPr lang="en-US" smtClean="0"/>
              <a:t>Employee Name and corresponding TRC info populated: 11/29/12 pay period.</a:t>
            </a:r>
          </a:p>
          <a:p>
            <a:pPr marL="228600" indent="-228600" eaLnBrk="1" hangingPunct="1">
              <a:buFontTx/>
              <a:buAutoNum type="arabicPeriod"/>
            </a:pPr>
            <a:r>
              <a:rPr lang="en-US" smtClean="0"/>
              <a:t>Totals: Gives totals of hours per Employee/TRC.</a:t>
            </a:r>
          </a:p>
          <a:p>
            <a:pPr marL="228600" indent="-228600" eaLnBrk="1" hangingPunct="1"/>
            <a:r>
              <a:rPr lang="en-US" smtClean="0"/>
              <a:t>	</a:t>
            </a:r>
            <a:endParaRPr lang="en-US" b="1" smtClean="0"/>
          </a:p>
          <a:p>
            <a:pPr marL="228600" indent="-228600" eaLnBrk="1" hangingPunct="1"/>
            <a:r>
              <a:rPr lang="en-US" b="1" smtClean="0"/>
              <a:t>Next Screen:</a:t>
            </a:r>
          </a:p>
          <a:p>
            <a:pPr marL="228600" indent="-228600" eaLnBrk="1" hangingPunct="1"/>
            <a:r>
              <a:rPr lang="en-US" smtClean="0"/>
              <a:t>Review</a:t>
            </a:r>
          </a:p>
        </p:txBody>
      </p:sp>
    </p:spTree>
    <p:extLst>
      <p:ext uri="{BB962C8B-B14F-4D97-AF65-F5344CB8AC3E}">
        <p14:creationId xmlns:p14="http://schemas.microsoft.com/office/powerpoint/2010/main" val="42701205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32A0A51-C915-4E15-BD3C-7BE4FD80C0B6}" type="slidenum">
              <a:rPr lang="en-US" sz="1200" b="0" smtClean="0"/>
              <a:pPr eaLnBrk="1" hangingPunct="1"/>
              <a:t>61</a:t>
            </a:fld>
            <a:endParaRPr lang="en-US" sz="1200" b="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marL="228600" indent="-228600" eaLnBrk="1" hangingPunct="1"/>
            <a:r>
              <a:rPr lang="en-US" b="1" smtClean="0"/>
              <a:t>Next Screen:</a:t>
            </a:r>
          </a:p>
          <a:p>
            <a:pPr marL="228600" indent="-228600" eaLnBrk="1" hangingPunct="1"/>
            <a:r>
              <a:rPr lang="en-US" smtClean="0"/>
              <a:t>Knowledge Check</a:t>
            </a:r>
          </a:p>
          <a:p>
            <a:pPr marL="228600" indent="-228600" eaLnBrk="1" hangingPunct="1">
              <a:buFontTx/>
              <a:buChar char="•"/>
            </a:pPr>
            <a:endParaRPr lang="en-US" smtClean="0"/>
          </a:p>
          <a:p>
            <a:pPr marL="228600" indent="-228600" eaLnBrk="1" hangingPunct="1">
              <a:buFontTx/>
              <a:buChar char="•"/>
            </a:pPr>
            <a:endParaRPr lang="en-US" smtClean="0"/>
          </a:p>
          <a:p>
            <a:pPr marL="228600" indent="-228600" eaLnBrk="1" hangingPunct="1"/>
            <a:endParaRPr lang="en-US" smtClean="0"/>
          </a:p>
        </p:txBody>
      </p:sp>
    </p:spTree>
    <p:extLst>
      <p:ext uri="{BB962C8B-B14F-4D97-AF65-F5344CB8AC3E}">
        <p14:creationId xmlns:p14="http://schemas.microsoft.com/office/powerpoint/2010/main" val="9910736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4D04A061-2C75-4325-8526-B7E2C5190E1F}" type="slidenum">
              <a:rPr lang="en-US" sz="1200" b="0" smtClean="0"/>
              <a:pPr eaLnBrk="1" hangingPunct="1"/>
              <a:t>62</a:t>
            </a:fld>
            <a:endParaRPr lang="en-US" sz="1200" b="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smtClean="0"/>
              <a:t>Report Name</a:t>
            </a:r>
          </a:p>
          <a:p>
            <a:pPr marL="228600" indent="-228600" eaLnBrk="1" hangingPunct="1">
              <a:buFontTx/>
              <a:buAutoNum type="arabicPeriod"/>
            </a:pPr>
            <a:r>
              <a:rPr lang="en-US" smtClean="0"/>
              <a:t>Add a New Value</a:t>
            </a:r>
          </a:p>
          <a:p>
            <a:pPr marL="228600" indent="-228600" eaLnBrk="1" hangingPunct="1">
              <a:buFontTx/>
              <a:buAutoNum type="arabicPeriod"/>
            </a:pPr>
            <a:r>
              <a:rPr lang="en-US" smtClean="0"/>
              <a:t>Report Manager is the preferred one</a:t>
            </a:r>
          </a:p>
          <a:p>
            <a:pPr marL="228600" indent="-228600" eaLnBrk="1" hangingPunct="1">
              <a:buFontTx/>
              <a:buAutoNum type="arabicPeriod"/>
            </a:pPr>
            <a:r>
              <a:rPr lang="en-US" smtClean="0"/>
              <a:t>No</a:t>
            </a:r>
          </a:p>
          <a:p>
            <a:pPr marL="228600" indent="-228600" eaLnBrk="1" hangingPunct="1">
              <a:buFontTx/>
              <a:buAutoNum type="arabicPeriod"/>
            </a:pPr>
            <a:r>
              <a:rPr lang="en-US" smtClean="0"/>
              <a:t>30 days. If you think you will need it longer than that you must save it to a local or network drive or print it.</a:t>
            </a:r>
          </a:p>
          <a:p>
            <a:pPr marL="228600" indent="-228600" eaLnBrk="1" hangingPunct="1"/>
            <a:endParaRPr lang="en-US" b="1" smtClean="0"/>
          </a:p>
          <a:p>
            <a:pPr marL="228600" indent="-228600" eaLnBrk="1" hangingPunct="1"/>
            <a:r>
              <a:rPr lang="en-US" b="1" smtClean="0"/>
              <a:t>Next Screen:</a:t>
            </a:r>
            <a:r>
              <a:rPr lang="en-US" smtClean="0"/>
              <a:t> </a:t>
            </a:r>
          </a:p>
          <a:p>
            <a:pPr marL="228600" indent="-228600" eaLnBrk="1" hangingPunct="1"/>
            <a:r>
              <a:rPr lang="en-US" smtClean="0"/>
              <a:t>Agenda</a:t>
            </a:r>
          </a:p>
        </p:txBody>
      </p:sp>
    </p:spTree>
    <p:extLst>
      <p:ext uri="{BB962C8B-B14F-4D97-AF65-F5344CB8AC3E}">
        <p14:creationId xmlns:p14="http://schemas.microsoft.com/office/powerpoint/2010/main" val="33911231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2478212-7070-403B-9F65-6AA24DCFB63F}" type="slidenum">
              <a:rPr lang="en-US" sz="1200" b="0" smtClean="0"/>
              <a:pPr eaLnBrk="1" hangingPunct="1"/>
              <a:t>63</a:t>
            </a:fld>
            <a:endParaRPr lang="en-US" sz="1200" b="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685800" y="4186238"/>
            <a:ext cx="5486400" cy="2312987"/>
          </a:xfrm>
          <a:noFill/>
        </p:spPr>
        <p:txBody>
          <a:bodyPr/>
          <a:lstStyle/>
          <a:p>
            <a:pPr lvl="1" eaLnBrk="1" hangingPunct="1"/>
            <a:endParaRPr lang="en-US" smtClean="0"/>
          </a:p>
          <a:p>
            <a:pPr eaLnBrk="1" hangingPunct="1"/>
            <a:r>
              <a:rPr lang="en-US" b="1" smtClean="0"/>
              <a:t>Next Screen:</a:t>
            </a:r>
          </a:p>
          <a:p>
            <a:pPr eaLnBrk="1" hangingPunct="1"/>
            <a:r>
              <a:rPr lang="en-US" smtClean="0"/>
              <a:t>Overall Key Points</a:t>
            </a:r>
          </a:p>
          <a:p>
            <a:pPr eaLnBrk="1" hangingPunct="1"/>
            <a:endParaRPr lang="en-US" smtClean="0"/>
          </a:p>
        </p:txBody>
      </p:sp>
    </p:spTree>
    <p:extLst>
      <p:ext uri="{BB962C8B-B14F-4D97-AF65-F5344CB8AC3E}">
        <p14:creationId xmlns:p14="http://schemas.microsoft.com/office/powerpoint/2010/main" val="40226043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877B72DF-0000-4E3C-9DE7-FB0CC3620535}" type="slidenum">
              <a:rPr lang="en-US" sz="1200" b="0" smtClean="0"/>
              <a:pPr eaLnBrk="1" hangingPunct="1"/>
              <a:t>64</a:t>
            </a:fld>
            <a:endParaRPr lang="en-US" sz="1200" b="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r>
              <a:rPr lang="en-US" b="1" smtClean="0"/>
              <a:t>Next Screen:</a:t>
            </a:r>
            <a:r>
              <a:rPr lang="en-US" smtClean="0"/>
              <a:t> </a:t>
            </a:r>
          </a:p>
          <a:p>
            <a:pPr eaLnBrk="1" hangingPunct="1"/>
            <a:r>
              <a:rPr lang="en-US" smtClean="0"/>
              <a:t>Training Materials</a:t>
            </a:r>
          </a:p>
          <a:p>
            <a:pPr eaLnBrk="1" hangingPunct="1"/>
            <a:endParaRPr lang="en-US" smtClean="0"/>
          </a:p>
        </p:txBody>
      </p:sp>
    </p:spTree>
    <p:extLst>
      <p:ext uri="{BB962C8B-B14F-4D97-AF65-F5344CB8AC3E}">
        <p14:creationId xmlns:p14="http://schemas.microsoft.com/office/powerpoint/2010/main" val="23858799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EFA9F090-6C87-432D-A573-D4F642FF24DA}" type="slidenum">
              <a:rPr lang="en-US" sz="1200" b="0" smtClean="0"/>
              <a:pPr eaLnBrk="1" hangingPunct="1"/>
              <a:t>65</a:t>
            </a:fld>
            <a:endParaRPr lang="en-US" sz="1200" b="0" smtClean="0"/>
          </a:p>
        </p:txBody>
      </p:sp>
      <p:sp>
        <p:nvSpPr>
          <p:cNvPr id="152579" name="Rectangle 2"/>
          <p:cNvSpPr>
            <a:spLocks noGrp="1" noRot="1" noChangeAspect="1" noChangeArrowheads="1" noTextEdit="1"/>
          </p:cNvSpPr>
          <p:nvPr>
            <p:ph type="sldImg"/>
          </p:nvPr>
        </p:nvSpPr>
        <p:spPr>
          <a:ln/>
        </p:spPr>
      </p:sp>
      <p:sp>
        <p:nvSpPr>
          <p:cNvPr id="152580" name="Rectangle 4"/>
          <p:cNvSpPr>
            <a:spLocks noGrp="1" noChangeArrowheads="1"/>
          </p:cNvSpPr>
          <p:nvPr>
            <p:ph type="body" idx="1"/>
          </p:nvPr>
        </p:nvSpPr>
        <p:spPr>
          <a:noFill/>
        </p:spPr>
        <p:txBody>
          <a:bodyPr/>
          <a:lstStyle/>
          <a:p>
            <a:pPr eaLnBrk="1" hangingPunct="1"/>
            <a:r>
              <a:rPr lang="en-US" b="1" smtClean="0"/>
              <a:t>Next Screen:</a:t>
            </a:r>
            <a:r>
              <a:rPr lang="en-US" smtClean="0"/>
              <a:t> </a:t>
            </a:r>
          </a:p>
          <a:p>
            <a:pPr eaLnBrk="1" hangingPunct="1"/>
            <a:r>
              <a:rPr lang="en-US" smtClean="0"/>
              <a:t>Recommended Job Aids</a:t>
            </a:r>
          </a:p>
          <a:p>
            <a:pPr eaLnBrk="1" hangingPunct="1"/>
            <a:endParaRPr lang="en-US" smtClean="0"/>
          </a:p>
        </p:txBody>
      </p:sp>
    </p:spTree>
    <p:extLst>
      <p:ext uri="{BB962C8B-B14F-4D97-AF65-F5344CB8AC3E}">
        <p14:creationId xmlns:p14="http://schemas.microsoft.com/office/powerpoint/2010/main" val="12149612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1A06D9E2-0996-4565-A9CE-2147191C0F33}" type="slidenum">
              <a:rPr lang="en-US" sz="1200" b="0" smtClean="0"/>
              <a:pPr eaLnBrk="1" hangingPunct="1"/>
              <a:t>66</a:t>
            </a:fld>
            <a:endParaRPr lang="en-US" sz="1200" b="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smtClean="0"/>
              <a:t>UPK Exercise Types: </a:t>
            </a:r>
            <a:br>
              <a:rPr lang="en-US" smtClean="0"/>
            </a:br>
            <a:r>
              <a:rPr lang="en-US" smtClean="0"/>
              <a:t>A. See It! – user watches as computer displays steps</a:t>
            </a:r>
            <a:br>
              <a:rPr lang="en-US" smtClean="0"/>
            </a:br>
            <a:r>
              <a:rPr lang="en-US" smtClean="0"/>
              <a:t>B. Try It! – user performs steps with guided instructions</a:t>
            </a:r>
          </a:p>
          <a:p>
            <a:pPr marL="228600" indent="-228600" eaLnBrk="1" hangingPunct="1"/>
            <a:r>
              <a:rPr lang="en-US" smtClean="0"/>
              <a:t>	C. Know It? – user performs steps with limited instructions and can ask for instructions if stuck</a:t>
            </a:r>
          </a:p>
          <a:p>
            <a:pPr marL="228600" indent="-228600" eaLnBrk="1" hangingPunct="1"/>
            <a:r>
              <a:rPr lang="en-US" smtClean="0"/>
              <a:t>	D. Do It! – user performs steps with limited instructions</a:t>
            </a:r>
          </a:p>
          <a:p>
            <a:pPr marL="228600" indent="-228600" eaLnBrk="1" hangingPunct="1">
              <a:buFontTx/>
              <a:buAutoNum type="arabicPeriod"/>
            </a:pPr>
            <a:endParaRPr lang="en-US" smtClean="0"/>
          </a:p>
          <a:p>
            <a:pPr marL="228600" indent="-228600" eaLnBrk="1" hangingPunct="1"/>
            <a:r>
              <a:rPr lang="en-US" b="1" smtClean="0"/>
              <a:t>Instructions:</a:t>
            </a:r>
          </a:p>
          <a:p>
            <a:pPr marL="228600" indent="-228600" eaLnBrk="1" hangingPunct="1"/>
            <a:r>
              <a:rPr lang="en-US" smtClean="0"/>
              <a:t>None</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Navigate to UPK Exercises</a:t>
            </a:r>
          </a:p>
          <a:p>
            <a:pPr marL="228600" indent="-228600" eaLnBrk="1" hangingPunct="1"/>
            <a:endParaRPr lang="en-US" smtClean="0"/>
          </a:p>
        </p:txBody>
      </p:sp>
    </p:spTree>
    <p:extLst>
      <p:ext uri="{BB962C8B-B14F-4D97-AF65-F5344CB8AC3E}">
        <p14:creationId xmlns:p14="http://schemas.microsoft.com/office/powerpoint/2010/main" val="10003068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A9A2A962-FEFE-4E3F-A61A-F87911907444}" type="slidenum">
              <a:rPr lang="en-US" sz="1200" b="0" smtClean="0"/>
              <a:pPr eaLnBrk="1" hangingPunct="1"/>
              <a:t>67</a:t>
            </a:fld>
            <a:endParaRPr lang="en-US" sz="1200" b="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r>
              <a:rPr lang="en-US" smtClean="0"/>
              <a:t>1. The UPK exercises are available from Core-CT under the Core-CT Help tab.</a:t>
            </a:r>
          </a:p>
          <a:p>
            <a:pPr marL="228600" indent="-228600" eaLnBrk="1" hangingPunct="1"/>
            <a:endParaRPr lang="en-US" smtClean="0"/>
          </a:p>
          <a:p>
            <a:pPr marL="228600" indent="-228600" eaLnBrk="1" hangingPunct="1"/>
            <a:r>
              <a:rPr lang="en-US" b="1" smtClean="0"/>
              <a:t>Instructions:</a:t>
            </a:r>
            <a:endParaRPr lang="en-US" smtClean="0"/>
          </a:p>
          <a:p>
            <a:pPr marL="228600" indent="-228600" eaLnBrk="1" hangingPunct="1">
              <a:buFontTx/>
              <a:buAutoNum type="arabicPeriod"/>
            </a:pPr>
            <a:r>
              <a:rPr lang="en-US" smtClean="0"/>
              <a:t>Click the Core-CT Help tab.</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UPK Exercises links</a:t>
            </a:r>
          </a:p>
          <a:p>
            <a:pPr marL="228600" indent="-228600" eaLnBrk="1" hangingPunct="1"/>
            <a:endParaRPr lang="en-US" smtClean="0"/>
          </a:p>
        </p:txBody>
      </p:sp>
    </p:spTree>
    <p:extLst>
      <p:ext uri="{BB962C8B-B14F-4D97-AF65-F5344CB8AC3E}">
        <p14:creationId xmlns:p14="http://schemas.microsoft.com/office/powerpoint/2010/main" val="39602644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F3B231D-733C-4487-8D83-D35C9952CD3F}" type="slidenum">
              <a:rPr lang="en-US" sz="1200" b="0" smtClean="0"/>
              <a:pPr eaLnBrk="1" hangingPunct="1"/>
              <a:t>68</a:t>
            </a:fld>
            <a:endParaRPr lang="en-US" sz="1200" b="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r>
              <a:rPr lang="en-US" smtClean="0"/>
              <a:t>1. The UPK exercises are listed by module: EPM, Financials and HRMS.</a:t>
            </a:r>
          </a:p>
          <a:p>
            <a:pPr marL="228600" indent="-228600" eaLnBrk="1" hangingPunct="1"/>
            <a:endParaRPr lang="en-US" smtClean="0"/>
          </a:p>
          <a:p>
            <a:pPr marL="228600" indent="-228600" eaLnBrk="1" hangingPunct="1"/>
            <a:r>
              <a:rPr lang="en-US" b="1" smtClean="0"/>
              <a:t>Instructions:</a:t>
            </a:r>
            <a:endParaRPr lang="en-US" smtClean="0"/>
          </a:p>
          <a:p>
            <a:pPr marL="228600" indent="-228600" eaLnBrk="1" hangingPunct="1">
              <a:buFontTx/>
              <a:buAutoNum type="arabicPeriod"/>
            </a:pPr>
            <a:r>
              <a:rPr lang="en-US" smtClean="0"/>
              <a:t>Click the HCM UPK Exercises link.</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Choose Exercise</a:t>
            </a:r>
          </a:p>
          <a:p>
            <a:pPr marL="228600" indent="-228600" eaLnBrk="1" hangingPunct="1"/>
            <a:endParaRPr lang="en-US" smtClean="0"/>
          </a:p>
        </p:txBody>
      </p:sp>
    </p:spTree>
    <p:extLst>
      <p:ext uri="{BB962C8B-B14F-4D97-AF65-F5344CB8AC3E}">
        <p14:creationId xmlns:p14="http://schemas.microsoft.com/office/powerpoint/2010/main" val="488058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9CCF8628-CFC1-41F6-A750-034014D39198}" type="slidenum">
              <a:rPr lang="en-US" sz="1200" b="0" smtClean="0"/>
              <a:pPr eaLnBrk="1" hangingPunct="1"/>
              <a:t>69</a:t>
            </a:fld>
            <a:endParaRPr lang="en-US" sz="1200" b="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marL="228600" indent="-228600" eaLnBrk="1" hangingPunct="1">
              <a:lnSpc>
                <a:spcPct val="90000"/>
              </a:lnSpc>
            </a:pPr>
            <a:r>
              <a:rPr lang="en-US" b="1" smtClean="0"/>
              <a:t>Information:</a:t>
            </a:r>
          </a:p>
          <a:p>
            <a:pPr marL="228600" indent="-228600" eaLnBrk="1" hangingPunct="1">
              <a:lnSpc>
                <a:spcPct val="90000"/>
              </a:lnSpc>
              <a:buFontTx/>
              <a:buAutoNum type="arabicPeriod"/>
            </a:pPr>
            <a:r>
              <a:rPr lang="en-US" smtClean="0"/>
              <a:t>A new window opens with the exercise folders.</a:t>
            </a:r>
          </a:p>
          <a:p>
            <a:pPr marL="228600" indent="-228600" eaLnBrk="1" hangingPunct="1">
              <a:lnSpc>
                <a:spcPct val="90000"/>
              </a:lnSpc>
            </a:pPr>
            <a:r>
              <a:rPr lang="en-US" smtClean="0"/>
              <a:t>    </a:t>
            </a:r>
          </a:p>
          <a:p>
            <a:pPr marL="228600" indent="-228600" eaLnBrk="1" hangingPunct="1">
              <a:lnSpc>
                <a:spcPct val="90000"/>
              </a:lnSpc>
            </a:pPr>
            <a:r>
              <a:rPr lang="en-US" b="1" smtClean="0"/>
              <a:t>Instructions:</a:t>
            </a:r>
            <a:endParaRPr lang="en-US" smtClean="0"/>
          </a:p>
          <a:p>
            <a:pPr marL="228600" indent="-228600" eaLnBrk="1" hangingPunct="1">
              <a:lnSpc>
                <a:spcPct val="90000"/>
              </a:lnSpc>
              <a:buFontTx/>
              <a:buAutoNum type="arabicPeriod"/>
            </a:pPr>
            <a:r>
              <a:rPr lang="en-US" smtClean="0"/>
              <a:t>Click the HRMS 8.9 Training folder</a:t>
            </a:r>
          </a:p>
          <a:p>
            <a:pPr marL="228600" indent="-228600" eaLnBrk="1" hangingPunct="1">
              <a:lnSpc>
                <a:spcPct val="90000"/>
              </a:lnSpc>
            </a:pPr>
            <a:endParaRPr lang="en-US" smtClean="0"/>
          </a:p>
          <a:p>
            <a:pPr marL="228600" indent="-228600" eaLnBrk="1" hangingPunct="1">
              <a:lnSpc>
                <a:spcPct val="90000"/>
              </a:lnSpc>
            </a:pPr>
            <a:r>
              <a:rPr lang="en-US" b="1" smtClean="0"/>
              <a:t>Next Screen:</a:t>
            </a:r>
          </a:p>
          <a:p>
            <a:pPr marL="228600" indent="-228600" eaLnBrk="1" hangingPunct="1">
              <a:lnSpc>
                <a:spcPct val="90000"/>
              </a:lnSpc>
            </a:pPr>
            <a:r>
              <a:rPr lang="en-US" smtClean="0"/>
              <a:t>Choose Exercise</a:t>
            </a:r>
          </a:p>
          <a:p>
            <a:pPr marL="228600" indent="-228600" eaLnBrk="1" hangingPunct="1">
              <a:lnSpc>
                <a:spcPct val="90000"/>
              </a:lnSpc>
            </a:pPr>
            <a:endParaRPr lang="en-US" smtClean="0"/>
          </a:p>
        </p:txBody>
      </p:sp>
    </p:spTree>
    <p:extLst>
      <p:ext uri="{BB962C8B-B14F-4D97-AF65-F5344CB8AC3E}">
        <p14:creationId xmlns:p14="http://schemas.microsoft.com/office/powerpoint/2010/main" val="85991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53F5CBFE-5872-41E0-9FEE-BD35C8040DE0}" type="slidenum">
              <a:rPr lang="en-US" sz="1200" b="0" smtClean="0"/>
              <a:pPr eaLnBrk="1" hangingPunct="1"/>
              <a:t>7</a:t>
            </a:fld>
            <a:endParaRPr lang="en-US" sz="1200" b="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228600" y="4416425"/>
            <a:ext cx="5943600" cy="4181475"/>
          </a:xfrm>
          <a:noFill/>
        </p:spPr>
        <p:txBody>
          <a:bodyPr/>
          <a:lstStyle/>
          <a:p>
            <a:pPr lvl="1" eaLnBrk="1" hangingPunct="1"/>
            <a:r>
              <a:rPr lang="en-US" b="1" smtClean="0"/>
              <a:t>Next Screen:</a:t>
            </a:r>
          </a:p>
          <a:p>
            <a:pPr lvl="1" eaLnBrk="1" hangingPunct="1"/>
            <a:r>
              <a:rPr lang="en-US" smtClean="0"/>
              <a:t>Overview - Supervisor</a:t>
            </a:r>
          </a:p>
          <a:p>
            <a:pPr lvl="1" eaLnBrk="1" hangingPunct="1"/>
            <a:endParaRPr lang="en-US" b="1" smtClean="0"/>
          </a:p>
          <a:p>
            <a:pPr lvl="1" eaLnBrk="1" hangingPunct="1"/>
            <a:endParaRPr lang="en-US" b="1" smtClean="0"/>
          </a:p>
          <a:p>
            <a:pPr eaLnBrk="1" hangingPunct="1"/>
            <a:endParaRPr lang="en-US" smtClean="0"/>
          </a:p>
        </p:txBody>
      </p:sp>
      <p:sp>
        <p:nvSpPr>
          <p:cNvPr id="90117" name="Rectangle 4"/>
          <p:cNvSpPr>
            <a:spLocks noChangeArrowheads="1"/>
          </p:cNvSpPr>
          <p:nvPr/>
        </p:nvSpPr>
        <p:spPr bwMode="auto">
          <a:xfrm>
            <a:off x="838200" y="4570413"/>
            <a:ext cx="54864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lgn="l">
              <a:spcBef>
                <a:spcPct val="30000"/>
              </a:spcBef>
            </a:pPr>
            <a:endParaRPr lang="en-US" sz="1200" b="0"/>
          </a:p>
          <a:p>
            <a:pPr marL="228600" indent="-228600" algn="l">
              <a:spcBef>
                <a:spcPct val="30000"/>
              </a:spcBef>
            </a:pPr>
            <a:endParaRPr lang="en-US" sz="1200" b="0"/>
          </a:p>
        </p:txBody>
      </p:sp>
    </p:spTree>
    <p:extLst>
      <p:ext uri="{BB962C8B-B14F-4D97-AF65-F5344CB8AC3E}">
        <p14:creationId xmlns:p14="http://schemas.microsoft.com/office/powerpoint/2010/main" val="30478865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89042ADA-119A-46D8-B470-0EA325EC6ABC}" type="slidenum">
              <a:rPr lang="en-US" sz="1200" b="0" smtClean="0"/>
              <a:pPr eaLnBrk="1" hangingPunct="1"/>
              <a:t>70</a:t>
            </a:fld>
            <a:endParaRPr lang="en-US" sz="1200" b="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marL="228600" indent="-228600" eaLnBrk="1" hangingPunct="1">
              <a:lnSpc>
                <a:spcPct val="90000"/>
              </a:lnSpc>
            </a:pPr>
            <a:r>
              <a:rPr lang="en-US" b="1" smtClean="0"/>
              <a:t>Information:</a:t>
            </a:r>
          </a:p>
          <a:p>
            <a:pPr marL="228600" indent="-228600" eaLnBrk="1" hangingPunct="1">
              <a:lnSpc>
                <a:spcPct val="90000"/>
              </a:lnSpc>
            </a:pPr>
            <a:r>
              <a:rPr lang="en-US" smtClean="0"/>
              <a:t>A new window opens</a:t>
            </a:r>
          </a:p>
          <a:p>
            <a:pPr marL="228600" indent="-228600" eaLnBrk="1" hangingPunct="1">
              <a:lnSpc>
                <a:spcPct val="90000"/>
              </a:lnSpc>
            </a:pPr>
            <a:r>
              <a:rPr lang="en-US" smtClean="0"/>
              <a:t>    </a:t>
            </a:r>
          </a:p>
          <a:p>
            <a:pPr marL="228600" indent="-228600" eaLnBrk="1" hangingPunct="1">
              <a:lnSpc>
                <a:spcPct val="90000"/>
              </a:lnSpc>
            </a:pPr>
            <a:r>
              <a:rPr lang="en-US" b="1" smtClean="0"/>
              <a:t>Instructions:</a:t>
            </a:r>
            <a:endParaRPr lang="en-US" smtClean="0"/>
          </a:p>
          <a:p>
            <a:pPr marL="228600" indent="-228600" eaLnBrk="1" hangingPunct="1">
              <a:lnSpc>
                <a:spcPct val="90000"/>
              </a:lnSpc>
              <a:buFontTx/>
              <a:buAutoNum type="arabicPeriod"/>
            </a:pPr>
            <a:r>
              <a:rPr lang="en-US" smtClean="0"/>
              <a:t>Click the exercise you would like to view.</a:t>
            </a:r>
          </a:p>
          <a:p>
            <a:pPr marL="228600" indent="-228600" eaLnBrk="1" hangingPunct="1">
              <a:lnSpc>
                <a:spcPct val="90000"/>
              </a:lnSpc>
              <a:buFontTx/>
              <a:buAutoNum type="arabicPeriod"/>
            </a:pPr>
            <a:r>
              <a:rPr lang="en-US" smtClean="0"/>
              <a:t>Click the See It! mode.</a:t>
            </a:r>
          </a:p>
          <a:p>
            <a:pPr marL="228600" indent="-228600" eaLnBrk="1" hangingPunct="1">
              <a:lnSpc>
                <a:spcPct val="90000"/>
              </a:lnSpc>
              <a:buFontTx/>
              <a:buAutoNum type="arabicPeriod"/>
            </a:pPr>
            <a:r>
              <a:rPr lang="en-US" smtClean="0"/>
              <a:t>The exercise will load.</a:t>
            </a:r>
          </a:p>
          <a:p>
            <a:pPr marL="228600" indent="-228600" eaLnBrk="1" hangingPunct="1">
              <a:lnSpc>
                <a:spcPct val="90000"/>
              </a:lnSpc>
            </a:pPr>
            <a:endParaRPr lang="en-US" smtClean="0"/>
          </a:p>
          <a:p>
            <a:pPr marL="228600" indent="-228600" eaLnBrk="1" hangingPunct="1">
              <a:lnSpc>
                <a:spcPct val="90000"/>
              </a:lnSpc>
            </a:pPr>
            <a:r>
              <a:rPr lang="en-US" b="1" smtClean="0"/>
              <a:t>Next Screen:</a:t>
            </a:r>
          </a:p>
          <a:p>
            <a:pPr marL="228600" indent="-228600" eaLnBrk="1" hangingPunct="1">
              <a:lnSpc>
                <a:spcPct val="90000"/>
              </a:lnSpc>
            </a:pPr>
            <a:r>
              <a:rPr lang="en-US" smtClean="0"/>
              <a:t>Questions?</a:t>
            </a:r>
          </a:p>
          <a:p>
            <a:pPr marL="228600" indent="-228600" eaLnBrk="1" hangingPunct="1">
              <a:lnSpc>
                <a:spcPct val="90000"/>
              </a:lnSpc>
            </a:pPr>
            <a:endParaRPr lang="en-US" smtClean="0"/>
          </a:p>
        </p:txBody>
      </p:sp>
    </p:spTree>
    <p:extLst>
      <p:ext uri="{BB962C8B-B14F-4D97-AF65-F5344CB8AC3E}">
        <p14:creationId xmlns:p14="http://schemas.microsoft.com/office/powerpoint/2010/main" val="33952073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DCB5BE86-805A-4232-95BA-49CE2D7965CF}" type="slidenum">
              <a:rPr lang="en-US" sz="1200" b="0" smtClean="0"/>
              <a:pPr eaLnBrk="1" hangingPunct="1"/>
              <a:t>71</a:t>
            </a:fld>
            <a:endParaRPr lang="en-US" sz="1200" b="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marL="228600" indent="-228600" eaLnBrk="1" hangingPunct="1"/>
            <a:r>
              <a:rPr lang="en-US" b="1" smtClean="0"/>
              <a:t>Information:</a:t>
            </a:r>
          </a:p>
          <a:p>
            <a:pPr marL="228600" indent="-228600" eaLnBrk="1" hangingPunct="1">
              <a:buFontTx/>
              <a:buAutoNum type="arabicPeriod"/>
            </a:pPr>
            <a:r>
              <a:rPr lang="en-US" smtClean="0"/>
              <a:t>Perform exercises as desired.</a:t>
            </a:r>
          </a:p>
          <a:p>
            <a:pPr marL="228600" indent="-228600" eaLnBrk="1" hangingPunct="1">
              <a:buFontTx/>
              <a:buAutoNum type="arabicPeriod"/>
            </a:pPr>
            <a:r>
              <a:rPr lang="en-US" smtClean="0"/>
              <a:t>Encourage them to ask for assistance if needed.</a:t>
            </a:r>
          </a:p>
          <a:p>
            <a:pPr marL="228600" indent="-228600" eaLnBrk="1" hangingPunct="1"/>
            <a:endParaRPr lang="en-US" b="1" smtClean="0"/>
          </a:p>
          <a:p>
            <a:pPr marL="228600" indent="-228600" eaLnBrk="1" hangingPunct="1"/>
            <a:r>
              <a:rPr lang="en-US" b="1" smtClean="0"/>
              <a:t>Instructions:</a:t>
            </a:r>
          </a:p>
          <a:p>
            <a:pPr marL="228600" indent="-228600" eaLnBrk="1" hangingPunct="1"/>
            <a:r>
              <a:rPr lang="en-US" smtClean="0"/>
              <a:t>1. Stroll around room and assist users as needed.</a:t>
            </a:r>
          </a:p>
          <a:p>
            <a:pPr marL="228600" indent="-228600" eaLnBrk="1" hangingPunct="1"/>
            <a:endParaRPr lang="en-US" smtClean="0"/>
          </a:p>
          <a:p>
            <a:pPr marL="228600" indent="-228600" eaLnBrk="1" hangingPunct="1"/>
            <a:r>
              <a:rPr lang="en-US" b="1" smtClean="0"/>
              <a:t>Next Screen:</a:t>
            </a:r>
          </a:p>
          <a:p>
            <a:pPr marL="228600" indent="-228600" eaLnBrk="1" hangingPunct="1"/>
            <a:r>
              <a:rPr lang="en-US" smtClean="0"/>
              <a:t>None – End of presentation</a:t>
            </a:r>
          </a:p>
        </p:txBody>
      </p:sp>
    </p:spTree>
    <p:extLst>
      <p:ext uri="{BB962C8B-B14F-4D97-AF65-F5344CB8AC3E}">
        <p14:creationId xmlns:p14="http://schemas.microsoft.com/office/powerpoint/2010/main" val="391942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3C92A641-8449-43CE-B749-9B455296434A}" type="slidenum">
              <a:rPr lang="en-US" sz="1200" b="0" smtClean="0"/>
              <a:pPr eaLnBrk="1" hangingPunct="1"/>
              <a:t>8</a:t>
            </a:fld>
            <a:endParaRPr lang="en-US" sz="1200" b="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marL="228600" indent="-228600" eaLnBrk="1" hangingPunct="1"/>
            <a:r>
              <a:rPr lang="en-US" b="1" smtClean="0"/>
              <a:t>Information:</a:t>
            </a:r>
            <a:r>
              <a:rPr lang="en-US" smtClean="0"/>
              <a:t> </a:t>
            </a:r>
          </a:p>
          <a:p>
            <a:pPr marL="228600" indent="-228600" eaLnBrk="1" hangingPunct="1"/>
            <a:r>
              <a:rPr lang="en-US" smtClean="0"/>
              <a:t>1. From the Approval page, you can verify that time was correctly reported, verify Worker’s Comp Claim Numbers and Combo Codes. </a:t>
            </a:r>
          </a:p>
          <a:p>
            <a:pPr marL="228600" indent="-228600" eaLnBrk="1" hangingPunct="1"/>
            <a:endParaRPr lang="en-US" smtClean="0"/>
          </a:p>
          <a:p>
            <a:pPr marL="228600" indent="-228600" eaLnBrk="1" hangingPunct="1"/>
            <a:r>
              <a:rPr lang="en-US" smtClean="0"/>
              <a:t>2. The Approval page allows you to approve or correct employee’s time.</a:t>
            </a:r>
          </a:p>
          <a:p>
            <a:pPr marL="228600" indent="-228600" eaLnBrk="1" hangingPunct="1"/>
            <a:endParaRPr lang="en-US" smtClean="0"/>
          </a:p>
          <a:p>
            <a:pPr marL="228600" indent="-228600" eaLnBrk="1" hangingPunct="1"/>
            <a:r>
              <a:rPr lang="en-US" smtClean="0"/>
              <a:t>3. If an error is found, you can access the Timesheet directly from the Approval page to make changes..</a:t>
            </a:r>
          </a:p>
          <a:p>
            <a:pPr marL="228600" indent="-228600" eaLnBrk="1" hangingPunct="1"/>
            <a:endParaRPr lang="en-US" smtClean="0"/>
          </a:p>
          <a:p>
            <a:pPr marL="228600" indent="-228600" eaLnBrk="1" hangingPunct="1"/>
            <a:r>
              <a:rPr lang="en-US" b="1" smtClean="0"/>
              <a:t>Next Screen:</a:t>
            </a:r>
            <a:r>
              <a:rPr lang="en-US" smtClean="0"/>
              <a:t> </a:t>
            </a:r>
          </a:p>
          <a:p>
            <a:pPr marL="228600" indent="-228600" eaLnBrk="1" hangingPunct="1">
              <a:spcBef>
                <a:spcPct val="0"/>
              </a:spcBef>
            </a:pPr>
            <a:r>
              <a:rPr lang="en-US" smtClean="0"/>
              <a:t>Process Flow</a:t>
            </a:r>
          </a:p>
          <a:p>
            <a:pPr marL="228600" indent="-228600" eaLnBrk="1" hangingPunct="1"/>
            <a:endParaRPr lang="en-US" smtClean="0"/>
          </a:p>
          <a:p>
            <a:pPr marL="228600" indent="-228600" eaLnBrk="1" hangingPunct="1"/>
            <a:endParaRPr lang="en-US" smtClean="0"/>
          </a:p>
        </p:txBody>
      </p:sp>
    </p:spTree>
    <p:extLst>
      <p:ext uri="{BB962C8B-B14F-4D97-AF65-F5344CB8AC3E}">
        <p14:creationId xmlns:p14="http://schemas.microsoft.com/office/powerpoint/2010/main" val="207291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71179F02-D20B-4305-9CD1-97DC84D19F53}" type="slidenum">
              <a:rPr lang="en-US" sz="1200" b="0" smtClean="0"/>
              <a:pPr eaLnBrk="1" hangingPunct="1"/>
              <a:t>9</a:t>
            </a:fld>
            <a:endParaRPr lang="en-US" sz="1200" b="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marL="228600" indent="-228600" eaLnBrk="1" hangingPunct="1">
              <a:spcBef>
                <a:spcPct val="0"/>
              </a:spcBef>
            </a:pPr>
            <a:r>
              <a:rPr lang="en-US" b="1" smtClean="0"/>
              <a:t>Next Screen:</a:t>
            </a:r>
            <a:r>
              <a:rPr lang="en-US" smtClean="0"/>
              <a:t> </a:t>
            </a:r>
          </a:p>
          <a:p>
            <a:pPr marL="228600" indent="-228600" eaLnBrk="1" hangingPunct="1">
              <a:spcBef>
                <a:spcPct val="0"/>
              </a:spcBef>
            </a:pPr>
            <a:r>
              <a:rPr lang="en-US" smtClean="0"/>
              <a:t>Key Points</a:t>
            </a:r>
          </a:p>
          <a:p>
            <a:pPr marL="228600" indent="-228600" eaLnBrk="1" hangingPunct="1"/>
            <a:endParaRPr lang="en-US" smtClean="0"/>
          </a:p>
          <a:p>
            <a:pPr marL="228600" indent="-228600" eaLnBrk="1" hangingPunct="1"/>
            <a:endParaRPr lang="en-US" smtClean="0"/>
          </a:p>
        </p:txBody>
      </p:sp>
    </p:spTree>
    <p:extLst>
      <p:ext uri="{BB962C8B-B14F-4D97-AF65-F5344CB8AC3E}">
        <p14:creationId xmlns:p14="http://schemas.microsoft.com/office/powerpoint/2010/main" val="1554721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2" name="Object 8"/>
          <p:cNvGraphicFramePr>
            <a:graphicFrameLocks noChangeAspect="1"/>
          </p:cNvGraphicFramePr>
          <p:nvPr/>
        </p:nvGraphicFramePr>
        <p:xfrm>
          <a:off x="0" y="0"/>
          <a:ext cx="9144000" cy="2859088"/>
        </p:xfrm>
        <a:graphic>
          <a:graphicData uri="http://schemas.openxmlformats.org/presentationml/2006/ole">
            <mc:AlternateContent xmlns:mc="http://schemas.openxmlformats.org/markup-compatibility/2006">
              <mc:Choice xmlns:v="urn:schemas-microsoft-com:vml" Requires="v">
                <p:oleObj spid="_x0000_s174087" name="Photo Editor Photo" r:id="rId3" imgW="6171429" imgH="1905266" progId="">
                  <p:embed/>
                </p:oleObj>
              </mc:Choice>
              <mc:Fallback>
                <p:oleObj name="Photo Editor Photo" r:id="rId3" imgW="6171429" imgH="190526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859088"/>
                      </a:xfrm>
                      <a:prstGeom prst="rect">
                        <a:avLst/>
                      </a:prstGeom>
                      <a:noFill/>
                      <a:extLst>
                        <a:ext uri="{909E8E84-426E-40DD-AFC4-6F175D3DCCD1}">
                          <a14:hiddenFill xmlns:a14="http://schemas.microsoft.com/office/drawing/2010/main">
                            <a:solidFill>
                              <a:srgbClr val="DADADA"/>
                            </a:solidFill>
                          </a14:hiddenFill>
                        </a:ext>
                      </a:extLst>
                    </p:spPr>
                  </p:pic>
                </p:oleObj>
              </mc:Fallback>
            </mc:AlternateContent>
          </a:graphicData>
        </a:graphic>
      </p:graphicFrame>
      <p:sp>
        <p:nvSpPr>
          <p:cNvPr id="3" name="Rectangle 7"/>
          <p:cNvSpPr>
            <a:spLocks noChangeArrowheads="1"/>
          </p:cNvSpPr>
          <p:nvPr/>
        </p:nvSpPr>
        <p:spPr bwMode="auto">
          <a:xfrm>
            <a:off x="0" y="3062288"/>
            <a:ext cx="9144000" cy="381000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a:solidFill>
                <a:schemeClr val="bg1"/>
              </a:solidFill>
              <a:latin typeface="Times New Roman" pitchFamily="18" charset="0"/>
            </a:endParaRPr>
          </a:p>
        </p:txBody>
      </p:sp>
    </p:spTree>
    <p:extLst>
      <p:ext uri="{BB962C8B-B14F-4D97-AF65-F5344CB8AC3E}">
        <p14:creationId xmlns:p14="http://schemas.microsoft.com/office/powerpoint/2010/main" val="36552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F3057956-C030-4537-8233-93D5D9B3C826}" type="slidenum">
              <a:rPr lang="en-US"/>
              <a:pPr>
                <a:defRPr/>
              </a:pPr>
              <a:t>‹#›</a:t>
            </a:fld>
            <a:endParaRPr lang="en-US"/>
          </a:p>
        </p:txBody>
      </p:sp>
    </p:spTree>
    <p:extLst>
      <p:ext uri="{BB962C8B-B14F-4D97-AF65-F5344CB8AC3E}">
        <p14:creationId xmlns:p14="http://schemas.microsoft.com/office/powerpoint/2010/main" val="12373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F0A0811-E7E4-4C30-AFB2-29AEAF3ADCD6}" type="slidenum">
              <a:rPr lang="en-US"/>
              <a:pPr>
                <a:defRPr/>
              </a:pPr>
              <a:t>‹#›</a:t>
            </a:fld>
            <a:endParaRPr lang="en-US"/>
          </a:p>
        </p:txBody>
      </p:sp>
    </p:spTree>
    <p:extLst>
      <p:ext uri="{BB962C8B-B14F-4D97-AF65-F5344CB8AC3E}">
        <p14:creationId xmlns:p14="http://schemas.microsoft.com/office/powerpoint/2010/main" val="3337680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579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8CC5BEF5-88EE-4F1B-9DC6-8060F063B956}" type="slidenum">
              <a:rPr lang="en-US"/>
              <a:pPr>
                <a:defRPr/>
              </a:pPr>
              <a:t>‹#›</a:t>
            </a:fld>
            <a:endParaRPr lang="en-US"/>
          </a:p>
        </p:txBody>
      </p:sp>
    </p:spTree>
    <p:extLst>
      <p:ext uri="{BB962C8B-B14F-4D97-AF65-F5344CB8AC3E}">
        <p14:creationId xmlns:p14="http://schemas.microsoft.com/office/powerpoint/2010/main" val="1261021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838200"/>
            <a:ext cx="8229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C6B49552-B305-4A76-980A-F33DE9222F27}" type="slidenum">
              <a:rPr lang="en-US"/>
              <a:pPr>
                <a:defRPr/>
              </a:pPr>
              <a:t>‹#›</a:t>
            </a:fld>
            <a:endParaRPr lang="en-US"/>
          </a:p>
        </p:txBody>
      </p:sp>
    </p:spTree>
    <p:extLst>
      <p:ext uri="{BB962C8B-B14F-4D97-AF65-F5344CB8AC3E}">
        <p14:creationId xmlns:p14="http://schemas.microsoft.com/office/powerpoint/2010/main" val="238004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6EA028EC-4948-4BE4-84C1-E3BADCC96F0D}" type="slidenum">
              <a:rPr lang="en-US"/>
              <a:pPr>
                <a:defRPr/>
              </a:pPr>
              <a:t>‹#›</a:t>
            </a:fld>
            <a:endParaRPr lang="en-US"/>
          </a:p>
        </p:txBody>
      </p:sp>
    </p:spTree>
    <p:extLst>
      <p:ext uri="{BB962C8B-B14F-4D97-AF65-F5344CB8AC3E}">
        <p14:creationId xmlns:p14="http://schemas.microsoft.com/office/powerpoint/2010/main" val="233623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A01B4534-CF8D-441C-9728-DA1AB2D473FB}" type="slidenum">
              <a:rPr lang="en-US"/>
              <a:pPr>
                <a:defRPr/>
              </a:pPr>
              <a:t>‹#›</a:t>
            </a:fld>
            <a:endParaRPr lang="en-US"/>
          </a:p>
        </p:txBody>
      </p:sp>
    </p:spTree>
    <p:extLst>
      <p:ext uri="{BB962C8B-B14F-4D97-AF65-F5344CB8AC3E}">
        <p14:creationId xmlns:p14="http://schemas.microsoft.com/office/powerpoint/2010/main" val="377473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6B932F68-F96E-4AAA-8B73-EF3ACC20E7BC}" type="slidenum">
              <a:rPr lang="en-US"/>
              <a:pPr>
                <a:defRPr/>
              </a:pPr>
              <a:t>‹#›</a:t>
            </a:fld>
            <a:endParaRPr lang="en-US"/>
          </a:p>
        </p:txBody>
      </p:sp>
    </p:spTree>
    <p:extLst>
      <p:ext uri="{BB962C8B-B14F-4D97-AF65-F5344CB8AC3E}">
        <p14:creationId xmlns:p14="http://schemas.microsoft.com/office/powerpoint/2010/main" val="113371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B84A128E-CF51-4995-8248-C8D17B9DE079}" type="slidenum">
              <a:rPr lang="en-US"/>
              <a:pPr>
                <a:defRPr/>
              </a:pPr>
              <a:t>‹#›</a:t>
            </a:fld>
            <a:endParaRPr lang="en-US"/>
          </a:p>
        </p:txBody>
      </p:sp>
    </p:spTree>
    <p:extLst>
      <p:ext uri="{BB962C8B-B14F-4D97-AF65-F5344CB8AC3E}">
        <p14:creationId xmlns:p14="http://schemas.microsoft.com/office/powerpoint/2010/main" val="404414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5226A498-A42D-4196-AF9A-BEBAA3A07407}" type="slidenum">
              <a:rPr lang="en-US"/>
              <a:pPr>
                <a:defRPr/>
              </a:pPr>
              <a:t>‹#›</a:t>
            </a:fld>
            <a:endParaRPr lang="en-US"/>
          </a:p>
        </p:txBody>
      </p:sp>
    </p:spTree>
    <p:extLst>
      <p:ext uri="{BB962C8B-B14F-4D97-AF65-F5344CB8AC3E}">
        <p14:creationId xmlns:p14="http://schemas.microsoft.com/office/powerpoint/2010/main" val="215779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9A5106BF-D069-4F95-8975-144DEA9B03B5}" type="slidenum">
              <a:rPr lang="en-US"/>
              <a:pPr>
                <a:defRPr/>
              </a:pPr>
              <a:t>‹#›</a:t>
            </a:fld>
            <a:endParaRPr lang="en-US"/>
          </a:p>
        </p:txBody>
      </p:sp>
    </p:spTree>
    <p:extLst>
      <p:ext uri="{BB962C8B-B14F-4D97-AF65-F5344CB8AC3E}">
        <p14:creationId xmlns:p14="http://schemas.microsoft.com/office/powerpoint/2010/main" val="294434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7FF0179C-5A19-4EA9-B5C1-56CF8A23F574}" type="slidenum">
              <a:rPr lang="en-US"/>
              <a:pPr>
                <a:defRPr/>
              </a:pPr>
              <a:t>‹#›</a:t>
            </a:fld>
            <a:endParaRPr lang="en-US"/>
          </a:p>
        </p:txBody>
      </p:sp>
    </p:spTree>
    <p:extLst>
      <p:ext uri="{BB962C8B-B14F-4D97-AF65-F5344CB8AC3E}">
        <p14:creationId xmlns:p14="http://schemas.microsoft.com/office/powerpoint/2010/main" val="198755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AC6BC505-E7D5-4CA9-8704-D6739F240129}" type="slidenum">
              <a:rPr lang="en-US"/>
              <a:pPr>
                <a:defRPr/>
              </a:pPr>
              <a:t>‹#›</a:t>
            </a:fld>
            <a:endParaRPr lang="en-US"/>
          </a:p>
        </p:txBody>
      </p:sp>
    </p:spTree>
    <p:extLst>
      <p:ext uri="{BB962C8B-B14F-4D97-AF65-F5344CB8AC3E}">
        <p14:creationId xmlns:p14="http://schemas.microsoft.com/office/powerpoint/2010/main" val="359231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9144000" cy="144780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Times New Roman" pitchFamily="18" charset="0"/>
            </a:endParaRPr>
          </a:p>
        </p:txBody>
      </p:sp>
      <p:sp>
        <p:nvSpPr>
          <p:cNvPr id="1027" name="Rectangle 2"/>
          <p:cNvSpPr>
            <a:spLocks noGrp="1" noChangeArrowheads="1"/>
          </p:cNvSpPr>
          <p:nvPr>
            <p:ph type="title"/>
          </p:nvPr>
        </p:nvSpPr>
        <p:spPr bwMode="auto">
          <a:xfrm>
            <a:off x="228600" y="838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9" name="Object 8"/>
          <p:cNvGraphicFramePr>
            <a:graphicFrameLocks noChangeAspect="1"/>
          </p:cNvGraphicFramePr>
          <p:nvPr/>
        </p:nvGraphicFramePr>
        <p:xfrm>
          <a:off x="77788" y="6497638"/>
          <a:ext cx="982662" cy="303212"/>
        </p:xfrm>
        <a:graphic>
          <a:graphicData uri="http://schemas.openxmlformats.org/presentationml/2006/ole">
            <mc:AlternateContent xmlns:mc="http://schemas.openxmlformats.org/markup-compatibility/2006">
              <mc:Choice xmlns:v="urn:schemas-microsoft-com:vml" Requires="v">
                <p:oleObj spid="_x0000_s1036" name="Photo Editor Photo" r:id="rId16" imgW="6171429" imgH="1905266" progId="">
                  <p:embed/>
                </p:oleObj>
              </mc:Choice>
              <mc:Fallback>
                <p:oleObj name="Photo Editor Photo" r:id="rId16" imgW="6171429" imgH="1905266" progId="">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788" y="6497638"/>
                        <a:ext cx="982662" cy="303212"/>
                      </a:xfrm>
                      <a:prstGeom prst="rect">
                        <a:avLst/>
                      </a:prstGeom>
                      <a:noFill/>
                      <a:extLst>
                        <a:ext uri="{909E8E84-426E-40DD-AFC4-6F175D3DCCD1}">
                          <a14:hiddenFill xmlns:a14="http://schemas.microsoft.com/office/drawing/2010/main">
                            <a:solidFill>
                              <a:srgbClr val="DADADA"/>
                            </a:solidFill>
                          </a14:hiddenFill>
                        </a:ext>
                      </a:extLst>
                    </p:spPr>
                  </p:pic>
                </p:oleObj>
              </mc:Fallback>
            </mc:AlternateContent>
          </a:graphicData>
        </a:graphic>
      </p:graphicFrame>
      <p:sp>
        <p:nvSpPr>
          <p:cNvPr id="1035" name="Rectangle 11"/>
          <p:cNvSpPr>
            <a:spLocks noGrp="1" noChangeArrowheads="1"/>
          </p:cNvSpPr>
          <p:nvPr>
            <p:ph type="sldNum" sz="quarter" idx="4"/>
          </p:nvPr>
        </p:nvSpPr>
        <p:spPr bwMode="auto">
          <a:xfrm>
            <a:off x="6934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F31CBD25-00D4-44CC-976F-0458171F1B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Lst>
  <p:hf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20000"/>
        </a:spcAft>
        <a:defRPr sz="2000" b="1">
          <a:solidFill>
            <a:schemeClr val="tx1"/>
          </a:solidFill>
          <a:latin typeface="+mn-lt"/>
          <a:ea typeface="+mn-ea"/>
          <a:cs typeface="+mn-cs"/>
        </a:defRPr>
      </a:lvl1pPr>
      <a:lvl2pPr marL="571500" indent="-227013" algn="l" rtl="0" eaLnBrk="0" fontAlgn="base" hangingPunct="0">
        <a:spcBef>
          <a:spcPct val="50000"/>
        </a:spcBef>
        <a:spcAft>
          <a:spcPct val="20000"/>
        </a:spcAft>
        <a:buClr>
          <a:srgbClr val="003399"/>
        </a:buClr>
        <a:buSzPct val="115000"/>
        <a:buChar char="•"/>
        <a:defRPr b="1">
          <a:solidFill>
            <a:schemeClr val="tx1"/>
          </a:solidFill>
          <a:latin typeface="+mn-lt"/>
        </a:defRPr>
      </a:lvl2pPr>
      <a:lvl3pPr marL="914400" indent="-228600" algn="l" rtl="0" eaLnBrk="0" fontAlgn="base" hangingPunct="0">
        <a:spcBef>
          <a:spcPct val="20000"/>
        </a:spcBef>
        <a:spcAft>
          <a:spcPct val="20000"/>
        </a:spcAft>
        <a:buClr>
          <a:srgbClr val="003399"/>
        </a:buClr>
        <a:buSzPct val="75000"/>
        <a:buFont typeface="Wingdings" pitchFamily="2" charset="2"/>
        <a:buChar char="Ø"/>
        <a:defRPr b="1">
          <a:solidFill>
            <a:schemeClr val="tx1"/>
          </a:solidFill>
          <a:latin typeface="+mn-lt"/>
        </a:defRPr>
      </a:lvl3pPr>
      <a:lvl4pPr marL="1257300" indent="-228600" algn="l" rtl="0" eaLnBrk="0" fontAlgn="base" hangingPunct="0">
        <a:spcBef>
          <a:spcPct val="20000"/>
        </a:spcBef>
        <a:spcAft>
          <a:spcPct val="20000"/>
        </a:spcAft>
        <a:buClr>
          <a:srgbClr val="003399"/>
        </a:buClr>
        <a:buFont typeface="Arial" charset="0"/>
        <a:buChar char="–"/>
        <a:defRPr b="1">
          <a:solidFill>
            <a:schemeClr val="tx1"/>
          </a:solidFill>
          <a:latin typeface="+mn-lt"/>
        </a:defRPr>
      </a:lvl4pPr>
      <a:lvl5pPr marL="1600200" indent="-228600" algn="l" rtl="0" eaLnBrk="0" fontAlgn="base" hangingPunct="0">
        <a:spcBef>
          <a:spcPct val="20000"/>
        </a:spcBef>
        <a:spcAft>
          <a:spcPct val="20000"/>
        </a:spcAft>
        <a:buClr>
          <a:srgbClr val="003399"/>
        </a:buClr>
        <a:buFont typeface="Arial" charset="0"/>
        <a:buChar char="»"/>
        <a:defRPr b="1">
          <a:solidFill>
            <a:schemeClr val="tx1"/>
          </a:solidFill>
          <a:latin typeface="+mn-lt"/>
        </a:defRPr>
      </a:lvl5pPr>
      <a:lvl6pPr marL="2057400" indent="-228600" algn="l" rtl="0" fontAlgn="base">
        <a:spcBef>
          <a:spcPct val="20000"/>
        </a:spcBef>
        <a:spcAft>
          <a:spcPct val="20000"/>
        </a:spcAft>
        <a:buClr>
          <a:srgbClr val="003399"/>
        </a:buClr>
        <a:buFont typeface="Arial" charset="0"/>
        <a:buChar char="»"/>
        <a:defRPr b="1">
          <a:solidFill>
            <a:schemeClr val="tx1"/>
          </a:solidFill>
          <a:latin typeface="+mn-lt"/>
        </a:defRPr>
      </a:lvl6pPr>
      <a:lvl7pPr marL="2514600" indent="-228600" algn="l" rtl="0" fontAlgn="base">
        <a:spcBef>
          <a:spcPct val="20000"/>
        </a:spcBef>
        <a:spcAft>
          <a:spcPct val="20000"/>
        </a:spcAft>
        <a:buClr>
          <a:srgbClr val="003399"/>
        </a:buClr>
        <a:buFont typeface="Arial" charset="0"/>
        <a:buChar char="»"/>
        <a:defRPr b="1">
          <a:solidFill>
            <a:schemeClr val="tx1"/>
          </a:solidFill>
          <a:latin typeface="+mn-lt"/>
        </a:defRPr>
      </a:lvl7pPr>
      <a:lvl8pPr marL="2971800" indent="-228600" algn="l" rtl="0" fontAlgn="base">
        <a:spcBef>
          <a:spcPct val="20000"/>
        </a:spcBef>
        <a:spcAft>
          <a:spcPct val="20000"/>
        </a:spcAft>
        <a:buClr>
          <a:srgbClr val="003399"/>
        </a:buClr>
        <a:buFont typeface="Arial" charset="0"/>
        <a:buChar char="»"/>
        <a:defRPr b="1">
          <a:solidFill>
            <a:schemeClr val="tx1"/>
          </a:solidFill>
          <a:latin typeface="+mn-lt"/>
        </a:defRPr>
      </a:lvl8pPr>
      <a:lvl9pPr marL="3429000" indent="-228600" algn="l" rtl="0" fontAlgn="base">
        <a:spcBef>
          <a:spcPct val="20000"/>
        </a:spcBef>
        <a:spcAft>
          <a:spcPct val="20000"/>
        </a:spcAft>
        <a:buClr>
          <a:srgbClr val="003399"/>
        </a:buClr>
        <a:buFont typeface="Arial" charset="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outhernct.edu/offices/payrol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southernct.edu/offices/payrol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mailto:winiarskib1@southernct.edu"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mailto:daddiol1@southernct.edu?subject=Payroll%20Question" TargetMode="External"/><Relationship Id="rId5" Type="http://schemas.openxmlformats.org/officeDocument/2006/relationships/hyperlink" Target="mailto:xayasonek1@southernct.edu?subject=From%20Payroll%20Website" TargetMode="External"/><Relationship Id="rId4" Type="http://schemas.openxmlformats.org/officeDocument/2006/relationships/hyperlink" Target="mailto:Pereirak1@southernct.edu?subject=From%20Payroll%20Websit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28600" y="3886200"/>
            <a:ext cx="86106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sz="4000">
                <a:solidFill>
                  <a:schemeClr val="bg1"/>
                </a:solidFill>
              </a:rPr>
              <a:t>Southern Connecticut State University</a:t>
            </a:r>
            <a:br>
              <a:rPr lang="en-US" sz="4000">
                <a:solidFill>
                  <a:schemeClr val="bg1"/>
                </a:solidFill>
              </a:rPr>
            </a:br>
            <a:r>
              <a:rPr lang="en-US" sz="3200">
                <a:solidFill>
                  <a:schemeClr val="bg1"/>
                </a:solidFill>
              </a:rPr>
              <a:t>Core-CT </a:t>
            </a:r>
          </a:p>
          <a:p>
            <a:pPr eaLnBrk="1" hangingPunct="1">
              <a:spcBef>
                <a:spcPct val="50000"/>
              </a:spcBef>
            </a:pPr>
            <a:r>
              <a:rPr lang="en-US" sz="2800">
                <a:solidFill>
                  <a:schemeClr val="bg1"/>
                </a:solidFill>
              </a:rPr>
              <a:t>Time and Labor Self-Service Approver</a:t>
            </a:r>
          </a:p>
          <a:p>
            <a:pPr eaLnBrk="1" hangingPunct="1">
              <a:spcBef>
                <a:spcPct val="50000"/>
              </a:spcBef>
            </a:pPr>
            <a:endParaRPr lang="en-US" sz="2000" b="0" i="1">
              <a:solidFill>
                <a:schemeClr val="bg1"/>
              </a:solidFill>
            </a:endParaRPr>
          </a:p>
        </p:txBody>
      </p:sp>
    </p:spTree>
  </p:cSld>
  <p:clrMapOvr>
    <a:masterClrMapping/>
  </p:clrMapOvr>
  <p:transition spd="slow" advTm="4572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7DC8B850-31FA-47E9-B28C-5EE153A71CAB}" type="slidenum">
              <a:rPr lang="en-US" sz="1400" b="0" smtClean="0"/>
              <a:pPr eaLnBrk="1" hangingPunct="1"/>
              <a:t>10</a:t>
            </a:fld>
            <a:endParaRPr lang="en-US" sz="1400" b="0" smtClean="0"/>
          </a:p>
        </p:txBody>
      </p:sp>
      <p:sp>
        <p:nvSpPr>
          <p:cNvPr id="14339" name="Rectangle 2"/>
          <p:cNvSpPr>
            <a:spLocks noGrp="1" noChangeArrowheads="1"/>
          </p:cNvSpPr>
          <p:nvPr>
            <p:ph type="title"/>
          </p:nvPr>
        </p:nvSpPr>
        <p:spPr/>
        <p:txBody>
          <a:bodyPr/>
          <a:lstStyle/>
          <a:p>
            <a:pPr eaLnBrk="1" hangingPunct="1"/>
            <a:r>
              <a:rPr lang="en-US" smtClean="0"/>
              <a:t>Key Points - Supervisor – Approve Time</a:t>
            </a:r>
          </a:p>
        </p:txBody>
      </p:sp>
      <p:sp>
        <p:nvSpPr>
          <p:cNvPr id="14340" name="Rectangle 3"/>
          <p:cNvSpPr>
            <a:spLocks noGrp="1" noChangeArrowheads="1"/>
          </p:cNvSpPr>
          <p:nvPr>
            <p:ph type="body" idx="1"/>
          </p:nvPr>
        </p:nvSpPr>
        <p:spPr>
          <a:xfrm>
            <a:off x="228600" y="1600200"/>
            <a:ext cx="8229600" cy="4876800"/>
          </a:xfrm>
        </p:spPr>
        <p:txBody>
          <a:bodyPr/>
          <a:lstStyle/>
          <a:p>
            <a:pPr marL="0" indent="0" eaLnBrk="1" hangingPunct="1">
              <a:spcBef>
                <a:spcPct val="0"/>
              </a:spcBef>
              <a:spcAft>
                <a:spcPct val="0"/>
              </a:spcAft>
            </a:pPr>
            <a:r>
              <a:rPr lang="en-US" dirty="0" smtClean="0"/>
              <a:t>When approving time, remember the following:</a:t>
            </a:r>
          </a:p>
          <a:p>
            <a:pPr lvl="1" eaLnBrk="1" hangingPunct="1"/>
            <a:r>
              <a:rPr lang="en-US" b="0" dirty="0" smtClean="0"/>
              <a:t>Supervisors have access to approve all employees in their group (s)</a:t>
            </a:r>
          </a:p>
          <a:p>
            <a:pPr lvl="1" eaLnBrk="1" hangingPunct="1"/>
            <a:r>
              <a:rPr lang="en-US" b="0" dirty="0" smtClean="0"/>
              <a:t>Supervisors may have access to employees that are not under their direct supervision (Alternate Approver)</a:t>
            </a:r>
          </a:p>
          <a:p>
            <a:pPr lvl="1" eaLnBrk="1" hangingPunct="1"/>
            <a:r>
              <a:rPr lang="en-US" b="0" dirty="0" smtClean="0"/>
              <a:t>Time associated to an exception (error) is not available for approval until the exception is cleared (use the Timesheet to view and correct Exceptions)</a:t>
            </a:r>
          </a:p>
          <a:p>
            <a:pPr lvl="1" eaLnBrk="1" hangingPunct="1"/>
            <a:r>
              <a:rPr lang="en-US" b="0" dirty="0" smtClean="0"/>
              <a:t>If one portion of time entered generates an error, all time entered on that day is not processed/paid; when the Exception is corrected, the entire day is then processed</a:t>
            </a:r>
          </a:p>
          <a:p>
            <a:pPr lvl="1" eaLnBrk="1" hangingPunct="1"/>
            <a:r>
              <a:rPr lang="en-US" b="0" dirty="0" smtClean="0"/>
              <a:t>Once time is approved, its status changes to Approved-Ready for Payroll</a:t>
            </a:r>
          </a:p>
          <a:p>
            <a:pPr lvl="1" eaLnBrk="1" hangingPunct="1"/>
            <a:r>
              <a:rPr lang="en-US" b="0" dirty="0" smtClean="0"/>
              <a:t>Time cannot be unapproved but it can be changed</a:t>
            </a:r>
          </a:p>
          <a:p>
            <a:pPr lvl="1" eaLnBrk="1" hangingPunct="1"/>
            <a:r>
              <a:rPr lang="en-US" b="0" dirty="0" smtClean="0"/>
              <a:t>If time is not approved, then the time will not be sent to payroll</a:t>
            </a:r>
          </a:p>
        </p:txBody>
      </p:sp>
    </p:spTree>
  </p:cSld>
  <p:clrMapOvr>
    <a:masterClrMapping/>
  </p:clrMapOvr>
  <p:transition spd="slow" advTm="18731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DA0B586A-1E04-4AA5-B6FD-B2C93673C291}" type="slidenum">
              <a:rPr lang="en-US" sz="1400" b="0" smtClean="0"/>
              <a:pPr eaLnBrk="1" hangingPunct="1"/>
              <a:t>11</a:t>
            </a:fld>
            <a:endParaRPr lang="en-US" sz="1400" b="0" smtClean="0"/>
          </a:p>
        </p:txBody>
      </p:sp>
      <p:sp>
        <p:nvSpPr>
          <p:cNvPr id="15363" name="Rectangle 2"/>
          <p:cNvSpPr>
            <a:spLocks noGrp="1" noChangeArrowheads="1"/>
          </p:cNvSpPr>
          <p:nvPr>
            <p:ph type="title"/>
          </p:nvPr>
        </p:nvSpPr>
        <p:spPr/>
        <p:txBody>
          <a:bodyPr/>
          <a:lstStyle/>
          <a:p>
            <a:pPr eaLnBrk="1" hangingPunct="1"/>
            <a:r>
              <a:rPr lang="en-US" sz="2000" smtClean="0"/>
              <a:t>Walk-through and Exercise - Supervisor – Approve Time</a:t>
            </a:r>
          </a:p>
        </p:txBody>
      </p:sp>
      <p:sp>
        <p:nvSpPr>
          <p:cNvPr id="15364" name="Rectangle 3"/>
          <p:cNvSpPr>
            <a:spLocks noGrp="1" noChangeArrowheads="1"/>
          </p:cNvSpPr>
          <p:nvPr>
            <p:ph type="body" idx="1"/>
          </p:nvPr>
        </p:nvSpPr>
        <p:spPr/>
        <p:txBody>
          <a:bodyPr/>
          <a:lstStyle/>
          <a:p>
            <a:pPr marL="0" indent="0" eaLnBrk="1" hangingPunct="1">
              <a:spcBef>
                <a:spcPct val="0"/>
              </a:spcBef>
              <a:spcAft>
                <a:spcPct val="0"/>
              </a:spcAft>
            </a:pPr>
            <a:r>
              <a:rPr lang="en-US" smtClean="0"/>
              <a:t>Let’s log-in to Core-CT.</a:t>
            </a:r>
          </a:p>
          <a:p>
            <a:pPr lvl="1" eaLnBrk="1" hangingPunct="1"/>
            <a:r>
              <a:rPr lang="en-US" b="0" smtClean="0"/>
              <a:t>First, we will walk-through the process together</a:t>
            </a:r>
          </a:p>
          <a:p>
            <a:pPr lvl="2" eaLnBrk="1" hangingPunct="1"/>
            <a:r>
              <a:rPr lang="en-US" b="0" u="sng" smtClean="0"/>
              <a:t>Scenario</a:t>
            </a:r>
            <a:r>
              <a:rPr lang="en-US" b="0" smtClean="0"/>
              <a:t>:  Approve time for an employee; view details of employees time</a:t>
            </a:r>
          </a:p>
          <a:p>
            <a:pPr lvl="1" eaLnBrk="1" hangingPunct="1"/>
            <a:r>
              <a:rPr lang="en-US" b="0" smtClean="0"/>
              <a:t>Path Reminder: Time &amp; Labor Pagelet* &gt; Approve Time</a:t>
            </a:r>
          </a:p>
          <a:p>
            <a:pPr lvl="2" eaLnBrk="1" hangingPunct="1">
              <a:buFont typeface="Wingdings" pitchFamily="2" charset="2"/>
              <a:buNone/>
            </a:pPr>
            <a:endParaRPr lang="en-US" b="0" smtClean="0"/>
          </a:p>
        </p:txBody>
      </p:sp>
    </p:spTree>
  </p:cSld>
  <p:clrMapOvr>
    <a:masterClrMapping/>
  </p:clrMapOvr>
  <p:transition spd="slow" advTm="91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C98963C1-1A9F-4AF9-A0DA-80E4E16BE43E}" type="slidenum">
              <a:rPr lang="en-US" sz="1400" b="0" smtClean="0"/>
              <a:pPr eaLnBrk="1" hangingPunct="1"/>
              <a:t>12</a:t>
            </a:fld>
            <a:endParaRPr lang="en-US" sz="1400" b="0" smtClean="0"/>
          </a:p>
        </p:txBody>
      </p:sp>
      <p:sp>
        <p:nvSpPr>
          <p:cNvPr id="16387" name="Rectangle 2"/>
          <p:cNvSpPr>
            <a:spLocks noGrp="1" noChangeArrowheads="1"/>
          </p:cNvSpPr>
          <p:nvPr>
            <p:ph type="title"/>
          </p:nvPr>
        </p:nvSpPr>
        <p:spPr/>
        <p:txBody>
          <a:bodyPr/>
          <a:lstStyle/>
          <a:p>
            <a:pPr eaLnBrk="1" hangingPunct="1"/>
            <a:r>
              <a:rPr lang="en-US" smtClean="0"/>
              <a:t>Navigation – Approving Time</a:t>
            </a:r>
          </a:p>
        </p:txBody>
      </p:sp>
      <p:grpSp>
        <p:nvGrpSpPr>
          <p:cNvPr id="16388" name="Group 2"/>
          <p:cNvGrpSpPr>
            <a:grpSpLocks/>
          </p:cNvGrpSpPr>
          <p:nvPr/>
        </p:nvGrpSpPr>
        <p:grpSpPr bwMode="auto">
          <a:xfrm>
            <a:off x="711200" y="1447800"/>
            <a:ext cx="7950200" cy="4827588"/>
            <a:chOff x="711200" y="1447800"/>
            <a:chExt cx="7950200" cy="4828216"/>
          </a:xfrm>
        </p:grpSpPr>
        <p:pic>
          <p:nvPicPr>
            <p:cNvPr id="1639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835" t="11099" r="33920" b="40324"/>
            <a:stretch>
              <a:fillRect/>
            </a:stretch>
          </p:blipFill>
          <p:spPr bwMode="auto">
            <a:xfrm>
              <a:off x="711200" y="1447800"/>
              <a:ext cx="7950200" cy="4828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Lst>
          </p:spPr>
        </p:pic>
        <p:sp>
          <p:nvSpPr>
            <p:cNvPr id="16391" name="Rectangle 1"/>
            <p:cNvSpPr>
              <a:spLocks noChangeArrowheads="1"/>
            </p:cNvSpPr>
            <p:nvPr/>
          </p:nvSpPr>
          <p:spPr bwMode="auto">
            <a:xfrm>
              <a:off x="5029200" y="3581400"/>
              <a:ext cx="1066800" cy="280508"/>
            </a:xfrm>
            <a:prstGeom prst="rect">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 name="Rectangle 7"/>
          <p:cNvSpPr/>
          <p:nvPr/>
        </p:nvSpPr>
        <p:spPr bwMode="auto">
          <a:xfrm>
            <a:off x="5486400" y="1752600"/>
            <a:ext cx="2209800" cy="685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 on “Approve</a:t>
            </a:r>
            <a:r>
              <a:rPr kumimoji="0" lang="en-US" sz="1200" b="1" i="0" u="none" strike="noStrike" cap="none" normalizeH="0" dirty="0" smtClean="0">
                <a:ln>
                  <a:noFill/>
                </a:ln>
                <a:solidFill>
                  <a:schemeClr val="tx1"/>
                </a:solidFill>
                <a:effectLst/>
                <a:latin typeface="Arial" charset="0"/>
              </a:rPr>
              <a:t> Time” on the CORE-CT homepage.</a:t>
            </a:r>
            <a:endParaRPr kumimoji="0" lang="en-US" sz="1200" b="1" i="0" u="none" strike="noStrike" cap="none" normalizeH="0" baseline="0" dirty="0" smtClean="0">
              <a:ln>
                <a:noFill/>
              </a:ln>
              <a:solidFill>
                <a:schemeClr val="tx1"/>
              </a:solidFill>
              <a:effectLst/>
              <a:latin typeface="Arial" charset="0"/>
            </a:endParaRPr>
          </a:p>
        </p:txBody>
      </p:sp>
      <p:cxnSp>
        <p:nvCxnSpPr>
          <p:cNvPr id="10" name="Straight Arrow Connector 9"/>
          <p:cNvCxnSpPr>
            <a:stCxn id="8" idx="2"/>
          </p:cNvCxnSpPr>
          <p:nvPr/>
        </p:nvCxnSpPr>
        <p:spPr bwMode="auto">
          <a:xfrm flipH="1">
            <a:off x="5791200" y="2438400"/>
            <a:ext cx="800100" cy="11430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2268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2F521474-BE33-458C-8E3C-1B99F1587FBF}" type="slidenum">
              <a:rPr lang="en-US" sz="1400" b="0" smtClean="0"/>
              <a:pPr eaLnBrk="1" hangingPunct="1"/>
              <a:t>13</a:t>
            </a:fld>
            <a:endParaRPr lang="en-US" sz="1400" b="0" smtClean="0"/>
          </a:p>
        </p:txBody>
      </p:sp>
      <p:sp>
        <p:nvSpPr>
          <p:cNvPr id="17411" name="Rectangle 4"/>
          <p:cNvSpPr>
            <a:spLocks noGrp="1" noChangeArrowheads="1"/>
          </p:cNvSpPr>
          <p:nvPr>
            <p:ph type="title"/>
          </p:nvPr>
        </p:nvSpPr>
        <p:spPr>
          <a:noFill/>
        </p:spPr>
        <p:txBody>
          <a:bodyPr/>
          <a:lstStyle/>
          <a:p>
            <a:pPr eaLnBrk="1" hangingPunct="1"/>
            <a:r>
              <a:rPr lang="en-US" smtClean="0"/>
              <a:t>Approving Time</a:t>
            </a:r>
          </a:p>
        </p:txBody>
      </p:sp>
      <p:pic>
        <p:nvPicPr>
          <p:cNvPr id="174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587500"/>
            <a:ext cx="6613525"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5029200" y="685800"/>
            <a:ext cx="3200400" cy="9144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Time that needs approval can be searched by any of the criteria below.  The most common criteria</a:t>
            </a:r>
            <a:r>
              <a:rPr kumimoji="0" lang="en-US" sz="1200" b="1" i="0" u="none" strike="noStrike" cap="none" normalizeH="0" dirty="0" smtClean="0">
                <a:ln>
                  <a:noFill/>
                </a:ln>
                <a:solidFill>
                  <a:schemeClr val="tx1"/>
                </a:solidFill>
                <a:effectLst/>
                <a:latin typeface="Arial" charset="0"/>
              </a:rPr>
              <a:t> used are “Time Reporter Group” and “</a:t>
            </a:r>
            <a:r>
              <a:rPr kumimoji="0" lang="en-US" sz="1200" b="1" i="0" u="none" strike="noStrike" cap="none" normalizeH="0" dirty="0" err="1" smtClean="0">
                <a:ln>
                  <a:noFill/>
                </a:ln>
                <a:solidFill>
                  <a:schemeClr val="tx1"/>
                </a:solidFill>
                <a:effectLst/>
                <a:latin typeface="Arial" charset="0"/>
              </a:rPr>
              <a:t>Empl</a:t>
            </a:r>
            <a:r>
              <a:rPr kumimoji="0" lang="en-US" sz="1200" b="1" i="0" u="none" strike="noStrike" cap="none" normalizeH="0" dirty="0" smtClean="0">
                <a:ln>
                  <a:noFill/>
                </a:ln>
                <a:solidFill>
                  <a:schemeClr val="tx1"/>
                </a:solidFill>
                <a:effectLst/>
                <a:latin typeface="Arial" charset="0"/>
              </a:rPr>
              <a:t> ID”</a:t>
            </a:r>
            <a:endParaRPr kumimoji="0" lang="en-US" sz="1200" b="1" i="0" u="none" strike="noStrike" cap="none" normalizeH="0" baseline="0" dirty="0" smtClean="0">
              <a:ln>
                <a:noFill/>
              </a:ln>
              <a:solidFill>
                <a:schemeClr val="tx1"/>
              </a:solidFill>
              <a:effectLst/>
              <a:latin typeface="Arial" charset="0"/>
            </a:endParaRPr>
          </a:p>
        </p:txBody>
      </p:sp>
      <p:cxnSp>
        <p:nvCxnSpPr>
          <p:cNvPr id="8" name="Straight Arrow Connector 7"/>
          <p:cNvCxnSpPr>
            <a:stCxn id="6" idx="2"/>
          </p:cNvCxnSpPr>
          <p:nvPr/>
        </p:nvCxnSpPr>
        <p:spPr bwMode="auto">
          <a:xfrm>
            <a:off x="6629400" y="1600200"/>
            <a:ext cx="152400" cy="11430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bwMode="auto">
          <a:xfrm>
            <a:off x="228600" y="1676400"/>
            <a:ext cx="1219200" cy="990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Time Reporter Group will return a group of employee</a:t>
            </a:r>
            <a:r>
              <a:rPr lang="en-US" sz="1200" dirty="0" smtClean="0"/>
              <a:t>s </a:t>
            </a:r>
            <a:endParaRPr kumimoji="0" lang="en-US" sz="1200" b="1" i="0" u="none" strike="noStrike" cap="none" normalizeH="0" baseline="0" dirty="0" smtClean="0">
              <a:ln>
                <a:noFill/>
              </a:ln>
              <a:solidFill>
                <a:schemeClr val="tx1"/>
              </a:solidFill>
              <a:effectLst/>
              <a:latin typeface="Arial" charset="0"/>
            </a:endParaRPr>
          </a:p>
        </p:txBody>
      </p:sp>
      <p:cxnSp>
        <p:nvCxnSpPr>
          <p:cNvPr id="12" name="Straight Arrow Connector 11"/>
          <p:cNvCxnSpPr>
            <a:stCxn id="10" idx="2"/>
          </p:cNvCxnSpPr>
          <p:nvPr/>
        </p:nvCxnSpPr>
        <p:spPr bwMode="auto">
          <a:xfrm>
            <a:off x="838200" y="2667000"/>
            <a:ext cx="685800" cy="2286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nvSpPr>
        <p:spPr bwMode="auto">
          <a:xfrm>
            <a:off x="0" y="4191000"/>
            <a:ext cx="1371600" cy="7620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a:t>
            </a:r>
            <a:r>
              <a:rPr kumimoji="0" lang="en-US" sz="1200" b="1" i="0" u="none" strike="noStrike" cap="none" normalizeH="0" baseline="0" dirty="0" err="1" smtClean="0">
                <a:ln>
                  <a:noFill/>
                </a:ln>
                <a:solidFill>
                  <a:schemeClr val="tx1"/>
                </a:solidFill>
                <a:effectLst/>
                <a:latin typeface="Arial" charset="0"/>
              </a:rPr>
              <a:t>Empl</a:t>
            </a:r>
            <a:r>
              <a:rPr kumimoji="0" lang="en-US" sz="1200" b="1" i="0" u="none" strike="noStrike" cap="none" normalizeH="0" baseline="0" dirty="0" smtClean="0">
                <a:ln>
                  <a:noFill/>
                </a:ln>
                <a:solidFill>
                  <a:schemeClr val="tx1"/>
                </a:solidFill>
                <a:effectLst/>
                <a:latin typeface="Arial" charset="0"/>
              </a:rPr>
              <a:t> ID” will return time for one employee per search</a:t>
            </a:r>
          </a:p>
        </p:txBody>
      </p:sp>
      <p:cxnSp>
        <p:nvCxnSpPr>
          <p:cNvPr id="15" name="Straight Arrow Connector 14"/>
          <p:cNvCxnSpPr>
            <a:stCxn id="13" idx="0"/>
          </p:cNvCxnSpPr>
          <p:nvPr/>
        </p:nvCxnSpPr>
        <p:spPr bwMode="auto">
          <a:xfrm flipV="1">
            <a:off x="685800" y="3352800"/>
            <a:ext cx="838200" cy="838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5018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EB213F6-E1C3-41E6-BC3A-5C054B7ED381}" type="slidenum">
              <a:rPr lang="en-US" sz="1400" b="0" smtClean="0"/>
              <a:pPr eaLnBrk="1" hangingPunct="1"/>
              <a:t>14</a:t>
            </a:fld>
            <a:endParaRPr lang="en-US" sz="1400" b="0" smtClean="0"/>
          </a:p>
        </p:txBody>
      </p:sp>
      <p:sp>
        <p:nvSpPr>
          <p:cNvPr id="18435" name="Rectangle 4"/>
          <p:cNvSpPr>
            <a:spLocks noGrp="1" noChangeArrowheads="1"/>
          </p:cNvSpPr>
          <p:nvPr>
            <p:ph type="title"/>
          </p:nvPr>
        </p:nvSpPr>
        <p:spPr>
          <a:noFill/>
        </p:spPr>
        <p:txBody>
          <a:bodyPr/>
          <a:lstStyle/>
          <a:p>
            <a:pPr eaLnBrk="1" hangingPunct="1"/>
            <a:r>
              <a:rPr lang="en-US" smtClean="0"/>
              <a:t>Approving Time</a:t>
            </a:r>
          </a:p>
        </p:txBody>
      </p:sp>
      <p:pic>
        <p:nvPicPr>
          <p:cNvPr id="1843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0"/>
            <a:ext cx="6665913" cy="4800600"/>
          </a:xfrm>
          <a:prstGeom prst="rect">
            <a:avLst/>
          </a:prstGeom>
          <a:noFill/>
          <a:ln w="285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4648200" y="304800"/>
            <a:ext cx="4267200" cy="2209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28600" indent="-228600" algn="l" eaLnBrk="1" hangingPunct="1">
              <a:buFontTx/>
              <a:buAutoNum type="arabicPeriod"/>
            </a:pPr>
            <a:r>
              <a:rPr lang="en-US" sz="1200" dirty="0" smtClean="0"/>
              <a:t>The End Date defaults to today’s date. The Start Date defaults as one week before the End Date.</a:t>
            </a:r>
          </a:p>
          <a:p>
            <a:pPr marL="228600" indent="-228600" algn="l" eaLnBrk="1" hangingPunct="1">
              <a:buFontTx/>
              <a:buAutoNum type="arabicPeriod"/>
            </a:pPr>
            <a:r>
              <a:rPr lang="en-US" sz="1200" dirty="0" smtClean="0"/>
              <a:t>Start Date and End Date: You can leave these fields blank to pull up all entries awaiting approval (includes other Pay Periods).</a:t>
            </a:r>
          </a:p>
          <a:p>
            <a:pPr marL="228600" indent="-228600" algn="l" eaLnBrk="1" hangingPunct="1">
              <a:buFontTx/>
              <a:buAutoNum type="arabicPeriod"/>
            </a:pPr>
            <a:r>
              <a:rPr lang="en-US" sz="1200" dirty="0" smtClean="0"/>
              <a:t>Start Date and End Date: You can enter just the Start Date to pull up all entries that need to be approved since that date.</a:t>
            </a:r>
          </a:p>
          <a:p>
            <a:pPr marL="228600" indent="-228600" algn="l" eaLnBrk="1" hangingPunct="1">
              <a:buFontTx/>
              <a:buAutoNum type="arabicPeriod"/>
            </a:pPr>
            <a:r>
              <a:rPr lang="en-US" sz="1200" dirty="0" smtClean="0"/>
              <a:t>Start Date and End Date: You can enter just the End Date to pull up all entries that need to be approved before that date..</a:t>
            </a:r>
          </a:p>
        </p:txBody>
      </p:sp>
      <p:sp>
        <p:nvSpPr>
          <p:cNvPr id="7" name="Rectangle 6"/>
          <p:cNvSpPr/>
          <p:nvPr/>
        </p:nvSpPr>
        <p:spPr bwMode="auto">
          <a:xfrm>
            <a:off x="6248400" y="5943600"/>
            <a:ext cx="2286000" cy="685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28600" indent="-228600" algn="l" eaLnBrk="1" hangingPunct="1"/>
            <a:r>
              <a:rPr lang="en-US" sz="1200" dirty="0" smtClean="0"/>
              <a:t>Enter the start and end date of pay period you are approving time for</a:t>
            </a:r>
          </a:p>
        </p:txBody>
      </p:sp>
      <p:cxnSp>
        <p:nvCxnSpPr>
          <p:cNvPr id="9" name="Straight Arrow Connector 8"/>
          <p:cNvCxnSpPr>
            <a:stCxn id="6" idx="2"/>
          </p:cNvCxnSpPr>
          <p:nvPr/>
        </p:nvCxnSpPr>
        <p:spPr bwMode="auto">
          <a:xfrm flipH="1">
            <a:off x="3200400" y="2514600"/>
            <a:ext cx="3581400" cy="2819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6" idx="2"/>
          </p:cNvCxnSpPr>
          <p:nvPr/>
        </p:nvCxnSpPr>
        <p:spPr bwMode="auto">
          <a:xfrm flipH="1">
            <a:off x="5334000" y="2514600"/>
            <a:ext cx="1447800" cy="28956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7" idx="1"/>
          </p:cNvCxnSpPr>
          <p:nvPr/>
        </p:nvCxnSpPr>
        <p:spPr bwMode="auto">
          <a:xfrm flipH="1" flipV="1">
            <a:off x="4800600" y="5867400"/>
            <a:ext cx="1447800" cy="4191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2883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B66DAA7B-C774-402E-B692-FA806DE430E4}" type="slidenum">
              <a:rPr lang="en-US" sz="1400" b="0" smtClean="0"/>
              <a:pPr eaLnBrk="1" hangingPunct="1"/>
              <a:t>15</a:t>
            </a:fld>
            <a:endParaRPr lang="en-US" sz="1400" b="0" smtClean="0"/>
          </a:p>
        </p:txBody>
      </p:sp>
      <p:sp>
        <p:nvSpPr>
          <p:cNvPr id="19459" name="Rectangle 2"/>
          <p:cNvSpPr>
            <a:spLocks noGrp="1" noChangeArrowheads="1"/>
          </p:cNvSpPr>
          <p:nvPr>
            <p:ph type="title"/>
          </p:nvPr>
        </p:nvSpPr>
        <p:spPr>
          <a:noFill/>
        </p:spPr>
        <p:txBody>
          <a:bodyPr/>
          <a:lstStyle/>
          <a:p>
            <a:pPr eaLnBrk="1" hangingPunct="1"/>
            <a:r>
              <a:rPr lang="en-US" smtClean="0"/>
              <a:t>Approving Time</a:t>
            </a:r>
          </a:p>
        </p:txBody>
      </p:sp>
      <p:pic>
        <p:nvPicPr>
          <p:cNvPr id="1946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600200"/>
            <a:ext cx="677068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6477000" y="5486400"/>
            <a:ext cx="1752600" cy="838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Once search criteria and dates are entered click on “</a:t>
            </a:r>
            <a:r>
              <a:rPr lang="en-US" sz="1200" dirty="0" smtClean="0"/>
              <a:t>G</a:t>
            </a:r>
            <a:r>
              <a:rPr kumimoji="0" lang="en-US" sz="1200" b="1" i="0" u="none" strike="noStrike" cap="none" normalizeH="0" baseline="0" dirty="0" smtClean="0">
                <a:ln>
                  <a:noFill/>
                </a:ln>
                <a:solidFill>
                  <a:schemeClr val="tx1"/>
                </a:solidFill>
                <a:effectLst/>
                <a:latin typeface="Arial" charset="0"/>
              </a:rPr>
              <a:t>et Employees” button</a:t>
            </a:r>
          </a:p>
        </p:txBody>
      </p:sp>
      <p:cxnSp>
        <p:nvCxnSpPr>
          <p:cNvPr id="8" name="Straight Arrow Connector 7"/>
          <p:cNvCxnSpPr>
            <a:stCxn id="6" idx="0"/>
          </p:cNvCxnSpPr>
          <p:nvPr/>
        </p:nvCxnSpPr>
        <p:spPr bwMode="auto">
          <a:xfrm flipH="1" flipV="1">
            <a:off x="7010400" y="5181600"/>
            <a:ext cx="342900" cy="3048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1220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2702059A-B7A1-45FB-ACA4-D731CD13028D}" type="slidenum">
              <a:rPr lang="en-US" sz="1400" b="0" smtClean="0"/>
              <a:pPr eaLnBrk="1" hangingPunct="1"/>
              <a:t>16</a:t>
            </a:fld>
            <a:endParaRPr lang="en-US" sz="1400" b="0" smtClean="0"/>
          </a:p>
        </p:txBody>
      </p:sp>
      <p:sp>
        <p:nvSpPr>
          <p:cNvPr id="20483" name="Rectangle 16"/>
          <p:cNvSpPr>
            <a:spLocks noGrp="1" noChangeArrowheads="1"/>
          </p:cNvSpPr>
          <p:nvPr>
            <p:ph type="title"/>
          </p:nvPr>
        </p:nvSpPr>
        <p:spPr>
          <a:noFill/>
        </p:spPr>
        <p:txBody>
          <a:bodyPr/>
          <a:lstStyle/>
          <a:p>
            <a:pPr eaLnBrk="1" hangingPunct="1"/>
            <a:r>
              <a:rPr lang="en-US" smtClean="0"/>
              <a:t>Approving Time</a:t>
            </a:r>
          </a:p>
        </p:txBody>
      </p:sp>
      <p:pic>
        <p:nvPicPr>
          <p:cNvPr id="2048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77581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5029200" y="4038600"/>
            <a:ext cx="3429000" cy="9144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This warning will appear</a:t>
            </a:r>
            <a:r>
              <a:rPr kumimoji="0" lang="en-US" sz="1200" b="1" i="0" u="none" strike="noStrike" cap="none" normalizeH="0" dirty="0" smtClean="0">
                <a:ln>
                  <a:noFill/>
                </a:ln>
                <a:solidFill>
                  <a:schemeClr val="tx1"/>
                </a:solidFill>
                <a:effectLst/>
                <a:latin typeface="Arial" charset="0"/>
              </a:rPr>
              <a:t> if an employee has entered time for a period prior to the current pay period.  The employee ID number will be listed in the message.</a:t>
            </a:r>
            <a:endParaRPr kumimoji="0" lang="en-US" sz="1200" b="1" i="0" u="none" strike="noStrike" cap="none" normalizeH="0" baseline="0" dirty="0" smtClean="0">
              <a:ln>
                <a:noFill/>
              </a:ln>
              <a:solidFill>
                <a:schemeClr val="tx1"/>
              </a:solidFill>
              <a:effectLst/>
              <a:latin typeface="Arial" charset="0"/>
            </a:endParaRPr>
          </a:p>
        </p:txBody>
      </p:sp>
      <p:cxnSp>
        <p:nvCxnSpPr>
          <p:cNvPr id="8" name="Straight Arrow Connector 7"/>
          <p:cNvCxnSpPr>
            <a:stCxn id="6" idx="0"/>
          </p:cNvCxnSpPr>
          <p:nvPr/>
        </p:nvCxnSpPr>
        <p:spPr bwMode="auto">
          <a:xfrm flipV="1">
            <a:off x="6743700" y="2895600"/>
            <a:ext cx="342900" cy="11430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bwMode="auto">
          <a:xfrm>
            <a:off x="2743200" y="5638800"/>
            <a:ext cx="1981200" cy="304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 OK to continue.</a:t>
            </a:r>
          </a:p>
        </p:txBody>
      </p:sp>
      <p:cxnSp>
        <p:nvCxnSpPr>
          <p:cNvPr id="11" name="Straight Arrow Connector 10"/>
          <p:cNvCxnSpPr>
            <a:stCxn id="9" idx="0"/>
          </p:cNvCxnSpPr>
          <p:nvPr/>
        </p:nvCxnSpPr>
        <p:spPr bwMode="auto">
          <a:xfrm flipV="1">
            <a:off x="3733800" y="3429000"/>
            <a:ext cx="609600" cy="22098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3888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DC412E37-BBB6-4B86-B537-FC0A5D70363F}" type="slidenum">
              <a:rPr lang="en-US" sz="1400" b="0" smtClean="0"/>
              <a:pPr eaLnBrk="1" hangingPunct="1"/>
              <a:t>17</a:t>
            </a:fld>
            <a:endParaRPr lang="en-US" sz="1400" b="0" smtClean="0"/>
          </a:p>
        </p:txBody>
      </p:sp>
      <p:sp>
        <p:nvSpPr>
          <p:cNvPr id="21507" name="Rectangle 2"/>
          <p:cNvSpPr>
            <a:spLocks noGrp="1" noChangeArrowheads="1"/>
          </p:cNvSpPr>
          <p:nvPr>
            <p:ph type="title"/>
          </p:nvPr>
        </p:nvSpPr>
        <p:spPr>
          <a:noFill/>
        </p:spPr>
        <p:txBody>
          <a:bodyPr/>
          <a:lstStyle/>
          <a:p>
            <a:pPr eaLnBrk="1" hangingPunct="1"/>
            <a:r>
              <a:rPr lang="en-US" smtClean="0"/>
              <a:t>Approving Time</a:t>
            </a:r>
          </a:p>
        </p:txBody>
      </p:sp>
      <p:pic>
        <p:nvPicPr>
          <p:cNvPr id="2150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8769350"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5715000" y="533400"/>
            <a:ext cx="2819400" cy="12954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28600" indent="-228600" algn="l">
              <a:buFont typeface="Arial" pitchFamily="34" charset="0"/>
              <a:buChar char="•"/>
            </a:pPr>
            <a:r>
              <a:rPr lang="en-US" sz="1200" dirty="0" smtClean="0"/>
              <a:t>All employees in the Group selected having time that needs approval are displayed.</a:t>
            </a:r>
          </a:p>
          <a:p>
            <a:pPr marL="228600" indent="-228600" algn="l">
              <a:buFont typeface="Arial" pitchFamily="34" charset="0"/>
              <a:buChar char="•"/>
            </a:pPr>
            <a:r>
              <a:rPr lang="en-US" sz="1200" dirty="0" smtClean="0"/>
              <a:t>The Total Payable Hours ready for approval populates on this summary page</a:t>
            </a:r>
            <a:endParaRPr kumimoji="0" lang="en-US" sz="1200" b="1"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6248400" y="3276600"/>
            <a:ext cx="609600" cy="304800"/>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086600" y="4572000"/>
            <a:ext cx="1600200" cy="990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Alarm clock icon indicates there is an</a:t>
            </a:r>
            <a:r>
              <a:rPr kumimoji="0" lang="en-US" sz="1200" b="1" i="0" u="none" strike="noStrike" cap="none" normalizeH="0" dirty="0" smtClean="0">
                <a:ln>
                  <a:noFill/>
                </a:ln>
                <a:solidFill>
                  <a:schemeClr val="tx1"/>
                </a:solidFill>
                <a:effectLst/>
                <a:latin typeface="Arial" charset="0"/>
              </a:rPr>
              <a:t> exception or error with time entered.</a:t>
            </a:r>
            <a:endParaRPr kumimoji="0" lang="en-US" sz="1200" b="1" i="0" u="none" strike="noStrike" cap="none" normalizeH="0" baseline="0" dirty="0" smtClean="0">
              <a:ln>
                <a:noFill/>
              </a:ln>
              <a:solidFill>
                <a:schemeClr val="tx1"/>
              </a:solidFill>
              <a:effectLst/>
              <a:latin typeface="Arial" charset="0"/>
            </a:endParaRPr>
          </a:p>
        </p:txBody>
      </p:sp>
      <p:cxnSp>
        <p:nvCxnSpPr>
          <p:cNvPr id="10" name="Straight Arrow Connector 9"/>
          <p:cNvCxnSpPr>
            <a:stCxn id="8" idx="0"/>
          </p:cNvCxnSpPr>
          <p:nvPr/>
        </p:nvCxnSpPr>
        <p:spPr bwMode="auto">
          <a:xfrm flipH="1" flipV="1">
            <a:off x="6553200" y="3657600"/>
            <a:ext cx="1333500" cy="914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a:stCxn id="6" idx="2"/>
          </p:cNvCxnSpPr>
          <p:nvPr/>
        </p:nvCxnSpPr>
        <p:spPr bwMode="auto">
          <a:xfrm flipH="1">
            <a:off x="5638800" y="1828800"/>
            <a:ext cx="1485900" cy="838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nvSpPr>
        <p:spPr bwMode="auto">
          <a:xfrm>
            <a:off x="2209800" y="5486400"/>
            <a:ext cx="2133600" cy="7620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Clicking on employees name will take you to their individual time detail.</a:t>
            </a:r>
          </a:p>
        </p:txBody>
      </p:sp>
      <p:cxnSp>
        <p:nvCxnSpPr>
          <p:cNvPr id="16" name="Straight Arrow Connector 15"/>
          <p:cNvCxnSpPr>
            <a:stCxn id="13" idx="0"/>
          </p:cNvCxnSpPr>
          <p:nvPr/>
        </p:nvCxnSpPr>
        <p:spPr bwMode="auto">
          <a:xfrm flipH="1" flipV="1">
            <a:off x="1447800" y="3962400"/>
            <a:ext cx="1828800" cy="15240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2209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B79F4FED-606B-4131-9D2D-3FAB4430773D}" type="slidenum">
              <a:rPr lang="en-US" sz="1400" b="0" smtClean="0"/>
              <a:pPr eaLnBrk="1" hangingPunct="1"/>
              <a:t>18</a:t>
            </a:fld>
            <a:endParaRPr lang="en-US" sz="1400" b="0" smtClean="0"/>
          </a:p>
        </p:txBody>
      </p:sp>
      <p:sp>
        <p:nvSpPr>
          <p:cNvPr id="22531" name="Rectangle 9"/>
          <p:cNvSpPr>
            <a:spLocks noGrp="1" noChangeArrowheads="1"/>
          </p:cNvSpPr>
          <p:nvPr>
            <p:ph type="title"/>
          </p:nvPr>
        </p:nvSpPr>
        <p:spPr>
          <a:noFill/>
        </p:spPr>
        <p:txBody>
          <a:bodyPr/>
          <a:lstStyle/>
          <a:p>
            <a:pPr eaLnBrk="1" hangingPunct="1"/>
            <a:r>
              <a:rPr lang="en-US" smtClean="0"/>
              <a:t>Approving Time</a:t>
            </a:r>
          </a:p>
        </p:txBody>
      </p:sp>
      <p:pic>
        <p:nvPicPr>
          <p:cNvPr id="2253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0"/>
            <a:ext cx="666273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3581400" y="228600"/>
            <a:ext cx="2286000" cy="990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Once</a:t>
            </a:r>
            <a:r>
              <a:rPr kumimoji="0" lang="en-US" sz="1200" b="1" i="0" u="none" strike="noStrike" cap="none" normalizeH="0" dirty="0" smtClean="0">
                <a:ln>
                  <a:noFill/>
                </a:ln>
                <a:solidFill>
                  <a:schemeClr val="tx1"/>
                </a:solidFill>
                <a:effectLst/>
                <a:latin typeface="Arial" charset="0"/>
              </a:rPr>
              <a:t> </a:t>
            </a:r>
            <a:r>
              <a:rPr kumimoji="0" lang="en-US" sz="1200" b="1" i="0" u="none" strike="noStrike" cap="none" normalizeH="0" baseline="0" dirty="0" smtClean="0">
                <a:ln>
                  <a:noFill/>
                </a:ln>
                <a:solidFill>
                  <a:schemeClr val="tx1"/>
                </a:solidFill>
                <a:effectLst/>
                <a:latin typeface="Arial" charset="0"/>
              </a:rPr>
              <a:t>an employees name is clicked  the system will list hours that need approval for that employee for chosen date range.</a:t>
            </a:r>
          </a:p>
        </p:txBody>
      </p:sp>
      <p:sp>
        <p:nvSpPr>
          <p:cNvPr id="7" name="Rectangle 6"/>
          <p:cNvSpPr/>
          <p:nvPr/>
        </p:nvSpPr>
        <p:spPr bwMode="auto">
          <a:xfrm>
            <a:off x="7162800" y="1447800"/>
            <a:ext cx="1828800" cy="838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Shaded comments icons indicate a comment was entered by employee</a:t>
            </a:r>
          </a:p>
        </p:txBody>
      </p:sp>
      <p:cxnSp>
        <p:nvCxnSpPr>
          <p:cNvPr id="9" name="Straight Arrow Connector 8"/>
          <p:cNvCxnSpPr>
            <a:stCxn id="6" idx="2"/>
          </p:cNvCxnSpPr>
          <p:nvPr/>
        </p:nvCxnSpPr>
        <p:spPr bwMode="auto">
          <a:xfrm flipH="1">
            <a:off x="3886200" y="1219200"/>
            <a:ext cx="838200" cy="25146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7" idx="2"/>
          </p:cNvCxnSpPr>
          <p:nvPr/>
        </p:nvCxnSpPr>
        <p:spPr bwMode="auto">
          <a:xfrm flipH="1">
            <a:off x="7543800" y="2286000"/>
            <a:ext cx="533400" cy="1676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7924800" y="4495800"/>
            <a:ext cx="1066800" cy="9144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 on shaded</a:t>
            </a:r>
            <a:r>
              <a:rPr kumimoji="0" lang="en-US" sz="1200" b="1" i="0" u="none" strike="noStrike" cap="none" normalizeH="0" dirty="0" smtClean="0">
                <a:ln>
                  <a:noFill/>
                </a:ln>
                <a:solidFill>
                  <a:schemeClr val="tx1"/>
                </a:solidFill>
                <a:effectLst/>
                <a:latin typeface="Arial" charset="0"/>
              </a:rPr>
              <a:t> icon to view comment</a:t>
            </a:r>
            <a:endParaRPr kumimoji="0" lang="en-US" sz="1200" b="1" i="0" u="none" strike="noStrike" cap="none" normalizeH="0" baseline="0" dirty="0" smtClean="0">
              <a:ln>
                <a:noFill/>
              </a:ln>
              <a:solidFill>
                <a:schemeClr val="tx1"/>
              </a:solidFill>
              <a:effectLst/>
              <a:latin typeface="Arial" charset="0"/>
            </a:endParaRPr>
          </a:p>
        </p:txBody>
      </p:sp>
      <p:cxnSp>
        <p:nvCxnSpPr>
          <p:cNvPr id="14" name="Straight Arrow Connector 13"/>
          <p:cNvCxnSpPr>
            <a:stCxn id="12" idx="1"/>
          </p:cNvCxnSpPr>
          <p:nvPr/>
        </p:nvCxnSpPr>
        <p:spPr bwMode="auto">
          <a:xfrm flipH="1">
            <a:off x="7467600" y="4953000"/>
            <a:ext cx="457200" cy="3810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4624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47B6E50B-ADC4-4A58-A490-B198E8982542}" type="slidenum">
              <a:rPr lang="en-US" sz="1400" b="0" smtClean="0"/>
              <a:pPr eaLnBrk="1" hangingPunct="1"/>
              <a:t>19</a:t>
            </a:fld>
            <a:endParaRPr lang="en-US" sz="1400" b="0" smtClean="0"/>
          </a:p>
        </p:txBody>
      </p:sp>
      <p:sp>
        <p:nvSpPr>
          <p:cNvPr id="23555" name="Rectangle 14"/>
          <p:cNvSpPr>
            <a:spLocks noGrp="1" noChangeArrowheads="1"/>
          </p:cNvSpPr>
          <p:nvPr>
            <p:ph type="title"/>
          </p:nvPr>
        </p:nvSpPr>
        <p:spPr>
          <a:noFill/>
        </p:spPr>
        <p:txBody>
          <a:bodyPr/>
          <a:lstStyle/>
          <a:p>
            <a:pPr eaLnBrk="1" hangingPunct="1"/>
            <a:r>
              <a:rPr lang="en-US" smtClean="0"/>
              <a:t>Approving Time</a:t>
            </a:r>
          </a:p>
        </p:txBody>
      </p:sp>
      <p:pic>
        <p:nvPicPr>
          <p:cNvPr id="2355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1511300"/>
            <a:ext cx="89344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676400" y="5715000"/>
            <a:ext cx="3276600" cy="838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After comment</a:t>
            </a:r>
            <a:r>
              <a:rPr kumimoji="0" lang="en-US" sz="1200" b="1" i="0" u="none" strike="noStrike" cap="none" normalizeH="0" dirty="0" smtClean="0">
                <a:ln>
                  <a:noFill/>
                </a:ln>
                <a:solidFill>
                  <a:schemeClr val="tx1"/>
                </a:solidFill>
                <a:effectLst/>
                <a:latin typeface="Arial" charset="0"/>
              </a:rPr>
              <a:t> icon is clicked the system will display comment associated with those hours, as well as who entered the comment, when it was entered and where.</a:t>
            </a:r>
            <a:endParaRPr kumimoji="0" lang="en-US" sz="1200" b="1"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228600" y="3962400"/>
            <a:ext cx="7696200" cy="838200"/>
          </a:xfrm>
          <a:prstGeom prst="rect">
            <a:avLst/>
          </a:prstGeom>
          <a:noFill/>
          <a:ln w="412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cxnSp>
        <p:nvCxnSpPr>
          <p:cNvPr id="15" name="Straight Arrow Connector 14"/>
          <p:cNvCxnSpPr>
            <a:stCxn id="6" idx="0"/>
          </p:cNvCxnSpPr>
          <p:nvPr/>
        </p:nvCxnSpPr>
        <p:spPr bwMode="auto">
          <a:xfrm flipV="1">
            <a:off x="3314700" y="4876800"/>
            <a:ext cx="342900" cy="838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bwMode="auto">
          <a:xfrm>
            <a:off x="6934200" y="5410200"/>
            <a:ext cx="1676400" cy="685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 on “+” button to add a. comment of your own</a:t>
            </a:r>
          </a:p>
        </p:txBody>
      </p:sp>
      <p:cxnSp>
        <p:nvCxnSpPr>
          <p:cNvPr id="19" name="Straight Arrow Connector 18"/>
          <p:cNvCxnSpPr>
            <a:stCxn id="17" idx="0"/>
          </p:cNvCxnSpPr>
          <p:nvPr/>
        </p:nvCxnSpPr>
        <p:spPr bwMode="auto">
          <a:xfrm flipV="1">
            <a:off x="7772400" y="4495800"/>
            <a:ext cx="914400" cy="914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3318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37AA271C-ED63-479A-9713-A46465565780}" type="slidenum">
              <a:rPr lang="en-US" sz="1400" b="0" smtClean="0"/>
              <a:pPr eaLnBrk="1" hangingPunct="1"/>
              <a:t>2</a:t>
            </a:fld>
            <a:endParaRPr lang="en-US" sz="1400" b="0" smtClean="0"/>
          </a:p>
        </p:txBody>
      </p:sp>
      <p:sp>
        <p:nvSpPr>
          <p:cNvPr id="4099" name="Rectangle 2"/>
          <p:cNvSpPr>
            <a:spLocks noGrp="1" noChangeArrowheads="1"/>
          </p:cNvSpPr>
          <p:nvPr>
            <p:ph type="body" idx="1"/>
          </p:nvPr>
        </p:nvSpPr>
        <p:spPr/>
        <p:txBody>
          <a:bodyPr/>
          <a:lstStyle/>
          <a:p>
            <a:pPr marL="0" indent="0" eaLnBrk="1" hangingPunct="1">
              <a:spcBef>
                <a:spcPct val="0"/>
              </a:spcBef>
            </a:pPr>
            <a:r>
              <a:rPr lang="en-US" sz="2800" b="0" smtClean="0"/>
              <a:t>   </a:t>
            </a:r>
          </a:p>
          <a:p>
            <a:pPr lvl="1" eaLnBrk="1" hangingPunct="1"/>
            <a:r>
              <a:rPr lang="en-US" sz="2800" b="0" smtClean="0"/>
              <a:t>Supervisor - Approve Time</a:t>
            </a:r>
          </a:p>
          <a:p>
            <a:pPr lvl="1" eaLnBrk="1" hangingPunct="1"/>
            <a:r>
              <a:rPr lang="en-US" sz="2800" b="0" smtClean="0"/>
              <a:t>Supervisor – Run Reports</a:t>
            </a:r>
          </a:p>
          <a:p>
            <a:pPr lvl="1" eaLnBrk="1" hangingPunct="1"/>
            <a:r>
              <a:rPr lang="en-US" sz="2800" b="0" smtClean="0"/>
              <a:t>Conclusion</a:t>
            </a:r>
          </a:p>
          <a:p>
            <a:pPr lvl="1" eaLnBrk="1" hangingPunct="1"/>
            <a:r>
              <a:rPr lang="en-US" sz="2800" b="0" smtClean="0"/>
              <a:t>UPK Practice Session (optional)</a:t>
            </a:r>
          </a:p>
          <a:p>
            <a:pPr lvl="1" eaLnBrk="1" hangingPunct="1"/>
            <a:endParaRPr lang="en-US" sz="2800" b="0" smtClean="0"/>
          </a:p>
        </p:txBody>
      </p:sp>
      <p:sp>
        <p:nvSpPr>
          <p:cNvPr id="4100" name="Rectangle 3"/>
          <p:cNvSpPr>
            <a:spLocks noGrp="1" noChangeArrowheads="1"/>
          </p:cNvSpPr>
          <p:nvPr>
            <p:ph type="title"/>
          </p:nvPr>
        </p:nvSpPr>
        <p:spPr>
          <a:noFill/>
        </p:spPr>
        <p:txBody>
          <a:bodyPr/>
          <a:lstStyle/>
          <a:p>
            <a:pPr eaLnBrk="1" hangingPunct="1"/>
            <a:r>
              <a:rPr lang="en-US" smtClean="0"/>
              <a:t>Class Agenda – Supervisor Session</a:t>
            </a:r>
          </a:p>
        </p:txBody>
      </p:sp>
    </p:spTree>
  </p:cSld>
  <p:clrMapOvr>
    <a:masterClrMapping/>
  </p:clrMapOvr>
  <p:transition spd="slow" advTm="5809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3CD232C9-EEF1-43E4-AEA0-81E4AC272806}" type="slidenum">
              <a:rPr lang="en-US" sz="1400" b="0" smtClean="0"/>
              <a:pPr eaLnBrk="1" hangingPunct="1"/>
              <a:t>20</a:t>
            </a:fld>
            <a:endParaRPr lang="en-US" sz="1400" b="0" smtClean="0"/>
          </a:p>
        </p:txBody>
      </p:sp>
      <p:sp>
        <p:nvSpPr>
          <p:cNvPr id="24579" name="Rectangle 2"/>
          <p:cNvSpPr>
            <a:spLocks noChangeArrowheads="1"/>
          </p:cNvSpPr>
          <p:nvPr/>
        </p:nvSpPr>
        <p:spPr bwMode="auto">
          <a:xfrm flipV="1">
            <a:off x="4191000" y="2667000"/>
            <a:ext cx="609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Rectangle 3"/>
          <p:cNvSpPr>
            <a:spLocks noChangeArrowheads="1"/>
          </p:cNvSpPr>
          <p:nvPr/>
        </p:nvSpPr>
        <p:spPr bwMode="auto">
          <a:xfrm>
            <a:off x="4191000" y="2743200"/>
            <a:ext cx="457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Text Box 4"/>
          <p:cNvSpPr txBox="1">
            <a:spLocks noChangeArrowheads="1"/>
          </p:cNvSpPr>
          <p:nvPr/>
        </p:nvSpPr>
        <p:spPr bwMode="auto">
          <a:xfrm flipV="1">
            <a:off x="4114800" y="2743200"/>
            <a:ext cx="685800" cy="111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0" tIns="0" rIns="0" bIns="0"/>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spcBef>
                <a:spcPct val="50000"/>
              </a:spcBef>
            </a:pPr>
            <a:endParaRPr lang="en-US" sz="1800" b="0"/>
          </a:p>
        </p:txBody>
      </p:sp>
      <p:sp>
        <p:nvSpPr>
          <p:cNvPr id="24582" name="Rectangle 5"/>
          <p:cNvSpPr>
            <a:spLocks noGrp="1" noChangeArrowheads="1"/>
          </p:cNvSpPr>
          <p:nvPr>
            <p:ph type="title"/>
          </p:nvPr>
        </p:nvSpPr>
        <p:spPr>
          <a:noFill/>
        </p:spPr>
        <p:txBody>
          <a:bodyPr/>
          <a:lstStyle/>
          <a:p>
            <a:pPr eaLnBrk="1" hangingPunct="1"/>
            <a:r>
              <a:rPr lang="en-US" smtClean="0"/>
              <a:t>Approving Time</a:t>
            </a:r>
          </a:p>
        </p:txBody>
      </p:sp>
      <p:pic>
        <p:nvPicPr>
          <p:cNvPr id="245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38288"/>
            <a:ext cx="893603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3886200" y="5867400"/>
            <a:ext cx="2667000" cy="7620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After clicking the “+” button a</a:t>
            </a:r>
            <a:r>
              <a:rPr kumimoji="0" lang="en-US" sz="1200" b="1" i="0" u="none" strike="noStrike" cap="none" normalizeH="0" dirty="0" smtClean="0">
                <a:ln>
                  <a:noFill/>
                </a:ln>
                <a:solidFill>
                  <a:schemeClr val="tx1"/>
                </a:solidFill>
                <a:effectLst/>
                <a:latin typeface="Arial" charset="0"/>
              </a:rPr>
              <a:t> second comment box will appear with “approvals” as the source, and your comments here.</a:t>
            </a:r>
            <a:endParaRPr kumimoji="0" lang="en-US" sz="1200" b="1" i="0" u="none" strike="noStrike" cap="none" normalizeH="0" baseline="0" dirty="0" smtClean="0">
              <a:ln>
                <a:noFill/>
              </a:ln>
              <a:solidFill>
                <a:schemeClr val="tx1"/>
              </a:solidFill>
              <a:effectLst/>
              <a:latin typeface="Arial" charset="0"/>
            </a:endParaRPr>
          </a:p>
        </p:txBody>
      </p:sp>
      <p:cxnSp>
        <p:nvCxnSpPr>
          <p:cNvPr id="11" name="Straight Arrow Connector 10"/>
          <p:cNvCxnSpPr>
            <a:stCxn id="9" idx="0"/>
          </p:cNvCxnSpPr>
          <p:nvPr/>
        </p:nvCxnSpPr>
        <p:spPr bwMode="auto">
          <a:xfrm flipV="1">
            <a:off x="5219700" y="5486400"/>
            <a:ext cx="419100" cy="3810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173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40E50D77-9304-403F-B8F6-1E8637EC4EF9}" type="slidenum">
              <a:rPr lang="en-US" sz="1400" b="0" smtClean="0"/>
              <a:pPr eaLnBrk="1" hangingPunct="1"/>
              <a:t>21</a:t>
            </a:fld>
            <a:endParaRPr lang="en-US" sz="1400" b="0" smtClean="0"/>
          </a:p>
        </p:txBody>
      </p:sp>
      <p:sp>
        <p:nvSpPr>
          <p:cNvPr id="25603" name="Rectangle 2"/>
          <p:cNvSpPr>
            <a:spLocks noChangeArrowheads="1"/>
          </p:cNvSpPr>
          <p:nvPr/>
        </p:nvSpPr>
        <p:spPr bwMode="auto">
          <a:xfrm flipV="1">
            <a:off x="4191000" y="2667000"/>
            <a:ext cx="609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4" name="Rectangle 3"/>
          <p:cNvSpPr>
            <a:spLocks noChangeArrowheads="1"/>
          </p:cNvSpPr>
          <p:nvPr/>
        </p:nvSpPr>
        <p:spPr bwMode="auto">
          <a:xfrm>
            <a:off x="4191000" y="2743200"/>
            <a:ext cx="457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Text Box 4"/>
          <p:cNvSpPr txBox="1">
            <a:spLocks noChangeArrowheads="1"/>
          </p:cNvSpPr>
          <p:nvPr/>
        </p:nvSpPr>
        <p:spPr bwMode="auto">
          <a:xfrm flipV="1">
            <a:off x="4114800" y="2743200"/>
            <a:ext cx="685800" cy="111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0" tIns="0" rIns="0" bIns="0"/>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spcBef>
                <a:spcPct val="50000"/>
              </a:spcBef>
            </a:pPr>
            <a:endParaRPr lang="en-US" sz="1800" b="0"/>
          </a:p>
        </p:txBody>
      </p:sp>
      <p:sp>
        <p:nvSpPr>
          <p:cNvPr id="25606" name="Rectangle 5"/>
          <p:cNvSpPr>
            <a:spLocks noGrp="1" noChangeArrowheads="1"/>
          </p:cNvSpPr>
          <p:nvPr>
            <p:ph type="title"/>
          </p:nvPr>
        </p:nvSpPr>
        <p:spPr>
          <a:noFill/>
        </p:spPr>
        <p:txBody>
          <a:bodyPr/>
          <a:lstStyle/>
          <a:p>
            <a:pPr eaLnBrk="1" hangingPunct="1"/>
            <a:r>
              <a:rPr lang="en-US" smtClean="0"/>
              <a:t>Approving Time</a:t>
            </a:r>
          </a:p>
        </p:txBody>
      </p:sp>
      <p:pic>
        <p:nvPicPr>
          <p:cNvPr id="256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0988"/>
            <a:ext cx="8961438" cy="4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3505200" y="5867400"/>
            <a:ext cx="2743200" cy="609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Once comment is entered click the save button to permanently save comment.</a:t>
            </a:r>
          </a:p>
        </p:txBody>
      </p:sp>
      <p:cxnSp>
        <p:nvCxnSpPr>
          <p:cNvPr id="11" name="Straight Arrow Connector 10"/>
          <p:cNvCxnSpPr>
            <a:stCxn id="9" idx="1"/>
          </p:cNvCxnSpPr>
          <p:nvPr/>
        </p:nvCxnSpPr>
        <p:spPr bwMode="auto">
          <a:xfrm flipH="1" flipV="1">
            <a:off x="1371600" y="6019800"/>
            <a:ext cx="2133600" cy="152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9577"/>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C2A5294E-469B-46C4-8157-D9FFA163FE0B}" type="slidenum">
              <a:rPr lang="en-US" sz="1400" b="0" smtClean="0"/>
              <a:pPr eaLnBrk="1" hangingPunct="1"/>
              <a:t>22</a:t>
            </a:fld>
            <a:endParaRPr lang="en-US" sz="1400" b="0" smtClean="0"/>
          </a:p>
        </p:txBody>
      </p:sp>
      <p:sp>
        <p:nvSpPr>
          <p:cNvPr id="26627" name="Rectangle 2"/>
          <p:cNvSpPr>
            <a:spLocks noChangeArrowheads="1"/>
          </p:cNvSpPr>
          <p:nvPr/>
        </p:nvSpPr>
        <p:spPr bwMode="auto">
          <a:xfrm flipV="1">
            <a:off x="4191000" y="2667000"/>
            <a:ext cx="609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Rectangle 3"/>
          <p:cNvSpPr>
            <a:spLocks noChangeArrowheads="1"/>
          </p:cNvSpPr>
          <p:nvPr/>
        </p:nvSpPr>
        <p:spPr bwMode="auto">
          <a:xfrm>
            <a:off x="4191000" y="2743200"/>
            <a:ext cx="457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9" name="Text Box 4"/>
          <p:cNvSpPr txBox="1">
            <a:spLocks noChangeArrowheads="1"/>
          </p:cNvSpPr>
          <p:nvPr/>
        </p:nvSpPr>
        <p:spPr bwMode="auto">
          <a:xfrm flipV="1">
            <a:off x="4114800" y="2743200"/>
            <a:ext cx="685800" cy="111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0" tIns="0" rIns="0" bIns="0"/>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spcBef>
                <a:spcPct val="50000"/>
              </a:spcBef>
            </a:pPr>
            <a:endParaRPr lang="en-US" sz="1800" b="0"/>
          </a:p>
        </p:txBody>
      </p:sp>
      <p:sp>
        <p:nvSpPr>
          <p:cNvPr id="26630" name="Rectangle 5"/>
          <p:cNvSpPr>
            <a:spLocks noGrp="1" noChangeArrowheads="1"/>
          </p:cNvSpPr>
          <p:nvPr>
            <p:ph type="title"/>
          </p:nvPr>
        </p:nvSpPr>
        <p:spPr>
          <a:noFill/>
        </p:spPr>
        <p:txBody>
          <a:bodyPr/>
          <a:lstStyle/>
          <a:p>
            <a:pPr eaLnBrk="1" hangingPunct="1"/>
            <a:r>
              <a:rPr lang="en-US" smtClean="0"/>
              <a:t>Approving Time</a:t>
            </a:r>
          </a:p>
        </p:txBody>
      </p:sp>
      <p:pic>
        <p:nvPicPr>
          <p:cNvPr id="2663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704975"/>
            <a:ext cx="65659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1905000" y="5257800"/>
            <a:ext cx="4343400" cy="685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Arial" charset="0"/>
              </a:rPr>
              <a:t>Message appears warning you that once saved the comment cannot be changed appears.</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1200" dirty="0" smtClean="0"/>
              <a:t>Click the OK button to permanently save the comment.</a:t>
            </a:r>
            <a:endParaRPr kumimoji="0" lang="en-US" sz="12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cxnSp>
        <p:nvCxnSpPr>
          <p:cNvPr id="11" name="Straight Arrow Connector 10"/>
          <p:cNvCxnSpPr>
            <a:stCxn id="9" idx="0"/>
          </p:cNvCxnSpPr>
          <p:nvPr/>
        </p:nvCxnSpPr>
        <p:spPr bwMode="auto">
          <a:xfrm flipV="1">
            <a:off x="4076700" y="4038600"/>
            <a:ext cx="1714500" cy="1219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1860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77B44A05-DB47-48D6-BEE2-65898E016DA8}" type="slidenum">
              <a:rPr lang="en-US" sz="1400" b="0" smtClean="0"/>
              <a:pPr eaLnBrk="1" hangingPunct="1"/>
              <a:t>23</a:t>
            </a:fld>
            <a:endParaRPr lang="en-US" sz="1400" b="0" smtClean="0"/>
          </a:p>
        </p:txBody>
      </p:sp>
      <p:sp>
        <p:nvSpPr>
          <p:cNvPr id="27651" name="Rectangle 2"/>
          <p:cNvSpPr>
            <a:spLocks noChangeArrowheads="1"/>
          </p:cNvSpPr>
          <p:nvPr/>
        </p:nvSpPr>
        <p:spPr bwMode="auto">
          <a:xfrm flipV="1">
            <a:off x="4191000" y="2667000"/>
            <a:ext cx="609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Rectangle 3"/>
          <p:cNvSpPr>
            <a:spLocks noChangeArrowheads="1"/>
          </p:cNvSpPr>
          <p:nvPr/>
        </p:nvSpPr>
        <p:spPr bwMode="auto">
          <a:xfrm>
            <a:off x="4191000" y="2743200"/>
            <a:ext cx="457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Text Box 4"/>
          <p:cNvSpPr txBox="1">
            <a:spLocks noChangeArrowheads="1"/>
          </p:cNvSpPr>
          <p:nvPr/>
        </p:nvSpPr>
        <p:spPr bwMode="auto">
          <a:xfrm flipV="1">
            <a:off x="4114800" y="2743200"/>
            <a:ext cx="685800" cy="111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0" tIns="0" rIns="0" bIns="0"/>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spcBef>
                <a:spcPct val="50000"/>
              </a:spcBef>
            </a:pPr>
            <a:endParaRPr lang="en-US" sz="1800" b="0"/>
          </a:p>
        </p:txBody>
      </p:sp>
      <p:sp>
        <p:nvSpPr>
          <p:cNvPr id="27654" name="Rectangle 5"/>
          <p:cNvSpPr>
            <a:spLocks noGrp="1" noChangeArrowheads="1"/>
          </p:cNvSpPr>
          <p:nvPr>
            <p:ph type="title"/>
          </p:nvPr>
        </p:nvSpPr>
        <p:spPr>
          <a:noFill/>
        </p:spPr>
        <p:txBody>
          <a:bodyPr/>
          <a:lstStyle/>
          <a:p>
            <a:pPr eaLnBrk="1" hangingPunct="1"/>
            <a:r>
              <a:rPr lang="en-US" smtClean="0"/>
              <a:t>Approving Time</a:t>
            </a:r>
          </a:p>
        </p:txBody>
      </p:sp>
      <p:grpSp>
        <p:nvGrpSpPr>
          <p:cNvPr id="27655" name="Group 3"/>
          <p:cNvGrpSpPr>
            <a:grpSpLocks/>
          </p:cNvGrpSpPr>
          <p:nvPr/>
        </p:nvGrpSpPr>
        <p:grpSpPr bwMode="auto">
          <a:xfrm>
            <a:off x="88900" y="1524000"/>
            <a:ext cx="8956675" cy="4562475"/>
            <a:chOff x="88900" y="1524000"/>
            <a:chExt cx="8956675" cy="4562475"/>
          </a:xfrm>
        </p:grpSpPr>
        <p:pic>
          <p:nvPicPr>
            <p:cNvPr id="2765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8893175"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00" y="5715000"/>
              <a:ext cx="21812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Rectangle 10"/>
          <p:cNvSpPr/>
          <p:nvPr/>
        </p:nvSpPr>
        <p:spPr bwMode="auto">
          <a:xfrm>
            <a:off x="2895600" y="6172200"/>
            <a:ext cx="3124200" cy="457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tabLst/>
            </a:pPr>
            <a:r>
              <a:rPr lang="en-US" sz="1200" dirty="0" smtClean="0"/>
              <a:t>Click “Cancel” button to return to the Approval Page</a:t>
            </a:r>
            <a:endParaRPr kumimoji="0" lang="en-US" sz="1200" b="1" i="0" u="none" strike="noStrike" cap="none" normalizeH="0" baseline="0" dirty="0" smtClean="0">
              <a:ln>
                <a:noFill/>
              </a:ln>
              <a:solidFill>
                <a:schemeClr val="tx1"/>
              </a:solidFill>
              <a:effectLst/>
              <a:latin typeface="Arial" charset="0"/>
            </a:endParaRPr>
          </a:p>
        </p:txBody>
      </p:sp>
      <p:cxnSp>
        <p:nvCxnSpPr>
          <p:cNvPr id="13" name="Straight Arrow Connector 12"/>
          <p:cNvCxnSpPr>
            <a:stCxn id="11" idx="1"/>
            <a:endCxn id="27658" idx="3"/>
          </p:cNvCxnSpPr>
          <p:nvPr/>
        </p:nvCxnSpPr>
        <p:spPr bwMode="auto">
          <a:xfrm flipH="1" flipV="1">
            <a:off x="2270125" y="5900738"/>
            <a:ext cx="625475" cy="500062"/>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bwMode="auto">
          <a:xfrm>
            <a:off x="6096000" y="5562600"/>
            <a:ext cx="1752600" cy="457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l">
              <a:buFont typeface="Arial" pitchFamily="34" charset="0"/>
              <a:buChar char="•"/>
            </a:pPr>
            <a:r>
              <a:rPr lang="en-US" sz="1200" dirty="0" smtClean="0"/>
              <a:t>Comment has been permanently saved.</a:t>
            </a:r>
          </a:p>
        </p:txBody>
      </p:sp>
      <p:cxnSp>
        <p:nvCxnSpPr>
          <p:cNvPr id="19" name="Straight Arrow Connector 18"/>
          <p:cNvCxnSpPr>
            <a:stCxn id="14" idx="1"/>
          </p:cNvCxnSpPr>
          <p:nvPr/>
        </p:nvCxnSpPr>
        <p:spPr bwMode="auto">
          <a:xfrm flipH="1" flipV="1">
            <a:off x="4648200" y="5257800"/>
            <a:ext cx="1447800" cy="533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21175"/>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5A39922A-B922-4151-81A9-84555D9658CA}" type="slidenum">
              <a:rPr lang="en-US" sz="1400" b="0" smtClean="0"/>
              <a:pPr eaLnBrk="1" hangingPunct="1"/>
              <a:t>24</a:t>
            </a:fld>
            <a:endParaRPr lang="en-US" sz="1400" b="0" smtClean="0"/>
          </a:p>
        </p:txBody>
      </p:sp>
      <p:sp>
        <p:nvSpPr>
          <p:cNvPr id="28675" name="Rectangle 2"/>
          <p:cNvSpPr>
            <a:spLocks noGrp="1" noChangeArrowheads="1"/>
          </p:cNvSpPr>
          <p:nvPr>
            <p:ph type="title"/>
          </p:nvPr>
        </p:nvSpPr>
        <p:spPr>
          <a:noFill/>
        </p:spPr>
        <p:txBody>
          <a:bodyPr/>
          <a:lstStyle/>
          <a:p>
            <a:pPr eaLnBrk="1" hangingPunct="1"/>
            <a:r>
              <a:rPr lang="en-US" smtClean="0"/>
              <a:t>Approving Time</a:t>
            </a:r>
          </a:p>
        </p:txBody>
      </p:sp>
      <p:pic>
        <p:nvPicPr>
          <p:cNvPr id="2867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0"/>
            <a:ext cx="796925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6096000" y="2286000"/>
            <a:ext cx="4267200" cy="12954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28600" indent="-228600" eaLnBrk="1" hangingPunct="1"/>
            <a:r>
              <a:rPr lang="en-US" sz="1200" dirty="0" smtClean="0"/>
              <a:t>You can also click the </a:t>
            </a:r>
            <a:r>
              <a:rPr lang="en-US" sz="1200" u="sng" dirty="0" smtClean="0"/>
              <a:t>Select All</a:t>
            </a:r>
            <a:r>
              <a:rPr lang="en-US" sz="1200" dirty="0" smtClean="0"/>
              <a:t> link to select all rows</a:t>
            </a:r>
          </a:p>
          <a:p>
            <a:pPr marL="228600" indent="-228600" eaLnBrk="1" hangingPunct="1">
              <a:buFontTx/>
              <a:buAutoNum type="arabicPeriod"/>
            </a:pPr>
            <a:r>
              <a:rPr lang="en-US" sz="1200" dirty="0" smtClean="0"/>
              <a:t>Once rows are selected you can click the </a:t>
            </a:r>
            <a:r>
              <a:rPr lang="en-US" sz="1200" u="sng" dirty="0" smtClean="0"/>
              <a:t>Clear All</a:t>
            </a:r>
            <a:r>
              <a:rPr lang="en-US" sz="1200" dirty="0" smtClean="0"/>
              <a:t> link to clear all selected rows.</a:t>
            </a:r>
          </a:p>
          <a:p>
            <a:pPr marL="228600" indent="-228600" eaLnBrk="1" hangingPunct="1">
              <a:buFontTx/>
              <a:buAutoNum type="arabicPeriod" startAt="2"/>
            </a:pPr>
            <a:endParaRPr lang="en-US" sz="1200" dirty="0" smtClean="0"/>
          </a:p>
          <a:p>
            <a:pPr marL="228600" indent="-228600" eaLnBrk="1" hangingPunct="1"/>
            <a:r>
              <a:rPr lang="en-US" sz="1200" dirty="0" smtClean="0"/>
              <a:t>Instructions:</a:t>
            </a:r>
          </a:p>
          <a:p>
            <a:pPr marL="228600" indent="-228600" eaLnBrk="1" hangingPunct="1">
              <a:buFontTx/>
              <a:buAutoNum type="arabicPeriod"/>
            </a:pPr>
            <a:r>
              <a:rPr lang="en-US" sz="1200" u="sng" dirty="0" smtClean="0"/>
              <a:t>Select All</a:t>
            </a:r>
            <a:r>
              <a:rPr lang="en-US" sz="1200" dirty="0" smtClean="0"/>
              <a:t>: Click this link to select all attendance rows.</a:t>
            </a:r>
          </a:p>
          <a:p>
            <a:pPr marL="228600" indent="-228600" eaLnBrk="1" hangingPunct="1">
              <a:buFontTx/>
              <a:buAutoNum type="arabicPeriod"/>
            </a:pPr>
            <a:r>
              <a:rPr lang="en-US" sz="1200" dirty="0" smtClean="0"/>
              <a:t>Click Approve</a:t>
            </a:r>
            <a:endParaRPr kumimoji="0" lang="en-US" sz="1200" b="1"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3352800" y="457200"/>
            <a:ext cx="2971800" cy="685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28600" indent="-228600" algn="l" eaLnBrk="1" hangingPunct="1">
              <a:buFont typeface="Arial" pitchFamily="34" charset="0"/>
              <a:buChar char="•"/>
            </a:pPr>
            <a:r>
              <a:rPr lang="en-US" sz="1200" dirty="0" smtClean="0"/>
              <a:t>To approve the time, you can click the Select box for each row of attendance you wish to approve.</a:t>
            </a:r>
          </a:p>
        </p:txBody>
      </p:sp>
      <p:cxnSp>
        <p:nvCxnSpPr>
          <p:cNvPr id="10" name="Straight Arrow Connector 9"/>
          <p:cNvCxnSpPr>
            <a:stCxn id="8" idx="2"/>
          </p:cNvCxnSpPr>
          <p:nvPr/>
        </p:nvCxnSpPr>
        <p:spPr bwMode="auto">
          <a:xfrm flipH="1">
            <a:off x="1143000" y="1143000"/>
            <a:ext cx="3695700" cy="2057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4419600" y="5334000"/>
            <a:ext cx="3200400" cy="990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28600" indent="-228600" algn="l" eaLnBrk="1" hangingPunct="1">
              <a:buFont typeface="Arial" pitchFamily="34" charset="0"/>
              <a:buChar char="•"/>
            </a:pPr>
            <a:r>
              <a:rPr lang="en-US" sz="1200" dirty="0" smtClean="0"/>
              <a:t>You can also click the </a:t>
            </a:r>
            <a:r>
              <a:rPr lang="en-US" sz="1200" u="sng" dirty="0" smtClean="0"/>
              <a:t>Select All</a:t>
            </a:r>
            <a:r>
              <a:rPr lang="en-US" sz="1200" dirty="0" smtClean="0"/>
              <a:t> link to select all rows</a:t>
            </a:r>
          </a:p>
          <a:p>
            <a:pPr marL="228600" indent="-228600" algn="l" eaLnBrk="1" hangingPunct="1">
              <a:buFont typeface="Arial" pitchFamily="34" charset="0"/>
              <a:buChar char="•"/>
            </a:pPr>
            <a:r>
              <a:rPr lang="en-US" sz="1200" dirty="0" smtClean="0"/>
              <a:t>Once rows are selected you can click the </a:t>
            </a:r>
            <a:r>
              <a:rPr lang="en-US" sz="1200" u="sng" dirty="0" smtClean="0"/>
              <a:t>Clear All</a:t>
            </a:r>
            <a:r>
              <a:rPr lang="en-US" sz="1200" dirty="0" smtClean="0"/>
              <a:t> link to clear all selected rows.</a:t>
            </a:r>
          </a:p>
        </p:txBody>
      </p:sp>
      <p:cxnSp>
        <p:nvCxnSpPr>
          <p:cNvPr id="13" name="Straight Arrow Connector 12"/>
          <p:cNvCxnSpPr/>
          <p:nvPr/>
        </p:nvCxnSpPr>
        <p:spPr bwMode="auto">
          <a:xfrm flipH="1">
            <a:off x="1676400" y="5791200"/>
            <a:ext cx="2667000" cy="76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bwMode="auto">
          <a:xfrm>
            <a:off x="2362200" y="6096000"/>
            <a:ext cx="1752600" cy="609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 the “Approve” button to approve all time selected.</a:t>
            </a:r>
          </a:p>
        </p:txBody>
      </p:sp>
      <p:cxnSp>
        <p:nvCxnSpPr>
          <p:cNvPr id="16" name="Straight Arrow Connector 15"/>
          <p:cNvCxnSpPr/>
          <p:nvPr/>
        </p:nvCxnSpPr>
        <p:spPr bwMode="auto">
          <a:xfrm>
            <a:off x="6096000" y="-152400"/>
            <a:ext cx="914400" cy="914400"/>
          </a:xfrm>
          <a:prstGeom prst="straightConnector1">
            <a:avLst/>
          </a:prstGeom>
          <a:solidFill>
            <a:schemeClr val="accent1"/>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14" idx="1"/>
          </p:cNvCxnSpPr>
          <p:nvPr/>
        </p:nvCxnSpPr>
        <p:spPr bwMode="auto">
          <a:xfrm flipH="1" flipV="1">
            <a:off x="1752600" y="6324600"/>
            <a:ext cx="609600" cy="76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28761"/>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302F53E-ED4E-41A0-9ECF-94D96F79F400}" type="slidenum">
              <a:rPr lang="en-US" sz="1400" b="0" smtClean="0"/>
              <a:pPr eaLnBrk="1" hangingPunct="1"/>
              <a:t>25</a:t>
            </a:fld>
            <a:endParaRPr lang="en-US" sz="1400" b="0" smtClean="0"/>
          </a:p>
        </p:txBody>
      </p:sp>
      <p:sp>
        <p:nvSpPr>
          <p:cNvPr id="29699" name="Rectangle 2"/>
          <p:cNvSpPr>
            <a:spLocks noGrp="1" noChangeArrowheads="1"/>
          </p:cNvSpPr>
          <p:nvPr>
            <p:ph type="title"/>
          </p:nvPr>
        </p:nvSpPr>
        <p:spPr>
          <a:noFill/>
        </p:spPr>
        <p:txBody>
          <a:bodyPr/>
          <a:lstStyle/>
          <a:p>
            <a:pPr eaLnBrk="1" hangingPunct="1"/>
            <a:r>
              <a:rPr lang="en-US" smtClean="0"/>
              <a:t>Approving Time</a:t>
            </a:r>
          </a:p>
        </p:txBody>
      </p:sp>
      <p:pic>
        <p:nvPicPr>
          <p:cNvPr id="2970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63700"/>
            <a:ext cx="74263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524000" y="4419600"/>
            <a:ext cx="2971800" cy="685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System will warn approver that once time is approved the status cannot be changed.</a:t>
            </a:r>
          </a:p>
        </p:txBody>
      </p:sp>
      <p:cxnSp>
        <p:nvCxnSpPr>
          <p:cNvPr id="8" name="Straight Arrow Connector 7"/>
          <p:cNvCxnSpPr>
            <a:stCxn id="6" idx="0"/>
          </p:cNvCxnSpPr>
          <p:nvPr/>
        </p:nvCxnSpPr>
        <p:spPr bwMode="auto">
          <a:xfrm flipH="1" flipV="1">
            <a:off x="2590800" y="3048000"/>
            <a:ext cx="419100" cy="13716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bwMode="auto">
          <a:xfrm>
            <a:off x="6096000" y="4800600"/>
            <a:ext cx="2209800" cy="5334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 the “Yes” button</a:t>
            </a:r>
            <a:r>
              <a:rPr kumimoji="0" lang="en-US" sz="1200" b="1" i="0" u="none" strike="noStrike" cap="none" normalizeH="0" dirty="0" smtClean="0">
                <a:ln>
                  <a:noFill/>
                </a:ln>
                <a:solidFill>
                  <a:schemeClr val="tx1"/>
                </a:solidFill>
                <a:effectLst/>
                <a:latin typeface="Arial" charset="0"/>
              </a:rPr>
              <a:t> to permanently approve time.</a:t>
            </a:r>
            <a:endParaRPr kumimoji="0" lang="en-US" sz="1200" b="1" i="0" u="none" strike="noStrike" cap="none" normalizeH="0" baseline="0" dirty="0" smtClean="0">
              <a:ln>
                <a:noFill/>
              </a:ln>
              <a:solidFill>
                <a:schemeClr val="tx1"/>
              </a:solidFill>
              <a:effectLst/>
              <a:latin typeface="Arial" charset="0"/>
            </a:endParaRPr>
          </a:p>
        </p:txBody>
      </p:sp>
      <p:cxnSp>
        <p:nvCxnSpPr>
          <p:cNvPr id="11" name="Straight Arrow Connector 10"/>
          <p:cNvCxnSpPr>
            <a:stCxn id="9" idx="0"/>
          </p:cNvCxnSpPr>
          <p:nvPr/>
        </p:nvCxnSpPr>
        <p:spPr bwMode="auto">
          <a:xfrm flipH="1" flipV="1">
            <a:off x="6781800" y="3962400"/>
            <a:ext cx="419100" cy="838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2189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AE034E0E-90C3-4EB5-AD87-F4A292E79C0F}" type="slidenum">
              <a:rPr lang="en-US" sz="1400" b="0" smtClean="0"/>
              <a:pPr eaLnBrk="1" hangingPunct="1"/>
              <a:t>26</a:t>
            </a:fld>
            <a:endParaRPr lang="en-US" sz="1400" b="0" smtClean="0"/>
          </a:p>
        </p:txBody>
      </p:sp>
      <p:sp>
        <p:nvSpPr>
          <p:cNvPr id="30723" name="Rectangle 4"/>
          <p:cNvSpPr>
            <a:spLocks noGrp="1" noChangeArrowheads="1"/>
          </p:cNvSpPr>
          <p:nvPr>
            <p:ph type="title"/>
          </p:nvPr>
        </p:nvSpPr>
        <p:spPr>
          <a:noFill/>
        </p:spPr>
        <p:txBody>
          <a:bodyPr/>
          <a:lstStyle/>
          <a:p>
            <a:pPr eaLnBrk="1" hangingPunct="1"/>
            <a:r>
              <a:rPr lang="en-US" smtClean="0"/>
              <a:t>Approving Time</a:t>
            </a:r>
          </a:p>
        </p:txBody>
      </p:sp>
      <p:pic>
        <p:nvPicPr>
          <p:cNvPr id="3072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76400"/>
            <a:ext cx="66833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4343400" y="4648200"/>
            <a:ext cx="3124200" cy="5334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 “OK” to complete approval process.</a:t>
            </a:r>
          </a:p>
        </p:txBody>
      </p:sp>
      <p:cxnSp>
        <p:nvCxnSpPr>
          <p:cNvPr id="8" name="Straight Arrow Connector 7"/>
          <p:cNvCxnSpPr>
            <a:stCxn id="6" idx="0"/>
          </p:cNvCxnSpPr>
          <p:nvPr/>
        </p:nvCxnSpPr>
        <p:spPr bwMode="auto">
          <a:xfrm flipH="1" flipV="1">
            <a:off x="2133600" y="3429000"/>
            <a:ext cx="3771900" cy="1219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5737"/>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433BC8DB-D805-4BFB-8A83-16D3D1CA95EE}" type="slidenum">
              <a:rPr lang="en-US" sz="1400" b="0" smtClean="0"/>
              <a:pPr eaLnBrk="1" hangingPunct="1"/>
              <a:t>27</a:t>
            </a:fld>
            <a:endParaRPr lang="en-US" sz="1400" b="0" smtClean="0"/>
          </a:p>
        </p:txBody>
      </p:sp>
      <p:sp>
        <p:nvSpPr>
          <p:cNvPr id="31747" name="Rectangle 9"/>
          <p:cNvSpPr>
            <a:spLocks noGrp="1" noChangeArrowheads="1"/>
          </p:cNvSpPr>
          <p:nvPr>
            <p:ph type="title"/>
          </p:nvPr>
        </p:nvSpPr>
        <p:spPr>
          <a:noFill/>
        </p:spPr>
        <p:txBody>
          <a:bodyPr/>
          <a:lstStyle/>
          <a:p>
            <a:pPr eaLnBrk="1" hangingPunct="1"/>
            <a:r>
              <a:rPr lang="en-US" smtClean="0"/>
              <a:t>Approving Time</a:t>
            </a:r>
          </a:p>
        </p:txBody>
      </p:sp>
      <p:pic>
        <p:nvPicPr>
          <p:cNvPr id="3174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88614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4876800" y="5105400"/>
            <a:ext cx="3276600" cy="457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28600" indent="-228600" algn="l" eaLnBrk="1" hangingPunct="1">
              <a:buFont typeface="Arial" pitchFamily="34" charset="0"/>
              <a:buChar char="•"/>
            </a:pPr>
            <a:r>
              <a:rPr lang="en-US" sz="1200" dirty="0" smtClean="0"/>
              <a:t>All time has been approved for this employee in the time period selected</a:t>
            </a:r>
          </a:p>
        </p:txBody>
      </p:sp>
      <p:sp>
        <p:nvSpPr>
          <p:cNvPr id="7" name="Rectangle 6"/>
          <p:cNvSpPr/>
          <p:nvPr/>
        </p:nvSpPr>
        <p:spPr bwMode="auto">
          <a:xfrm>
            <a:off x="7086600" y="2438400"/>
            <a:ext cx="1752600" cy="11430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28600" indent="-228600" algn="l">
              <a:buFont typeface="Arial" pitchFamily="34" charset="0"/>
              <a:buChar char="•"/>
            </a:pPr>
            <a:r>
              <a:rPr lang="en-US" sz="1200" dirty="0" smtClean="0"/>
              <a:t>Click the Next Employee button to approve time for the next employee in your group.</a:t>
            </a:r>
          </a:p>
        </p:txBody>
      </p:sp>
      <p:sp>
        <p:nvSpPr>
          <p:cNvPr id="8" name="Rectangle 7"/>
          <p:cNvSpPr/>
          <p:nvPr/>
        </p:nvSpPr>
        <p:spPr bwMode="auto">
          <a:xfrm>
            <a:off x="2667000" y="5562600"/>
            <a:ext cx="1828800" cy="9144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28600" indent="-228600" algn="l" eaLnBrk="1" hangingPunct="1">
              <a:buFont typeface="Arial" pitchFamily="34" charset="0"/>
              <a:buChar char="•"/>
            </a:pPr>
            <a:r>
              <a:rPr lang="en-US" sz="1200" dirty="0" smtClean="0"/>
              <a:t>Click the </a:t>
            </a:r>
            <a:r>
              <a:rPr lang="en-US" sz="1200" u="sng" dirty="0" smtClean="0"/>
              <a:t>Return to Approval Summary</a:t>
            </a:r>
            <a:r>
              <a:rPr lang="en-US" sz="1200" dirty="0" smtClean="0"/>
              <a:t> link to return to the Summary page.</a:t>
            </a:r>
          </a:p>
        </p:txBody>
      </p:sp>
      <p:cxnSp>
        <p:nvCxnSpPr>
          <p:cNvPr id="10" name="Straight Arrow Connector 9"/>
          <p:cNvCxnSpPr>
            <a:stCxn id="7" idx="1"/>
          </p:cNvCxnSpPr>
          <p:nvPr/>
        </p:nvCxnSpPr>
        <p:spPr bwMode="auto">
          <a:xfrm flipH="1" flipV="1">
            <a:off x="6248400" y="2743200"/>
            <a:ext cx="838200" cy="2667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a:stCxn id="6" idx="0"/>
          </p:cNvCxnSpPr>
          <p:nvPr/>
        </p:nvCxnSpPr>
        <p:spPr bwMode="auto">
          <a:xfrm flipH="1" flipV="1">
            <a:off x="4038600" y="4724400"/>
            <a:ext cx="2476500" cy="3810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stCxn id="8" idx="1"/>
          </p:cNvCxnSpPr>
          <p:nvPr/>
        </p:nvCxnSpPr>
        <p:spPr bwMode="auto">
          <a:xfrm flipH="1" flipV="1">
            <a:off x="1981200" y="5791200"/>
            <a:ext cx="685800" cy="2286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37164"/>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37BA7B32-C837-4486-A192-F61A02BC2D2A}" type="slidenum">
              <a:rPr lang="en-US" sz="1400" b="0" smtClean="0"/>
              <a:pPr eaLnBrk="1" hangingPunct="1"/>
              <a:t>28</a:t>
            </a:fld>
            <a:endParaRPr lang="en-US" sz="1400" b="0" smtClean="0"/>
          </a:p>
        </p:txBody>
      </p:sp>
      <p:sp>
        <p:nvSpPr>
          <p:cNvPr id="32771" name="Rectangle 2"/>
          <p:cNvSpPr>
            <a:spLocks noGrp="1" noChangeArrowheads="1"/>
          </p:cNvSpPr>
          <p:nvPr>
            <p:ph type="title"/>
          </p:nvPr>
        </p:nvSpPr>
        <p:spPr>
          <a:noFill/>
        </p:spPr>
        <p:txBody>
          <a:bodyPr/>
          <a:lstStyle/>
          <a:p>
            <a:pPr eaLnBrk="1" hangingPunct="1"/>
            <a:r>
              <a:rPr lang="en-US" smtClean="0"/>
              <a:t>Approving Time</a:t>
            </a:r>
          </a:p>
        </p:txBody>
      </p:sp>
      <p:pic>
        <p:nvPicPr>
          <p:cNvPr id="3277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1562100"/>
            <a:ext cx="8861425"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5943600" y="1676400"/>
            <a:ext cx="2667000" cy="457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Elmer </a:t>
            </a:r>
            <a:r>
              <a:rPr kumimoji="0" lang="en-US" sz="1200" b="1" i="0" u="none" strike="noStrike" cap="none" normalizeH="0" baseline="0" dirty="0" err="1" smtClean="0">
                <a:ln>
                  <a:noFill/>
                </a:ln>
                <a:solidFill>
                  <a:schemeClr val="tx1"/>
                </a:solidFill>
                <a:effectLst/>
                <a:latin typeface="Arial" charset="0"/>
              </a:rPr>
              <a:t>Fudd</a:t>
            </a:r>
            <a:r>
              <a:rPr kumimoji="0" lang="en-US" sz="1200" b="1" i="0" u="none" strike="noStrike" cap="none" normalizeH="0" baseline="0" dirty="0" smtClean="0">
                <a:ln>
                  <a:noFill/>
                </a:ln>
                <a:solidFill>
                  <a:schemeClr val="tx1"/>
                </a:solidFill>
                <a:effectLst/>
                <a:latin typeface="Arial" charset="0"/>
              </a:rPr>
              <a:t> is not longer on list as his time has been approved.</a:t>
            </a:r>
          </a:p>
        </p:txBody>
      </p:sp>
      <p:sp>
        <p:nvSpPr>
          <p:cNvPr id="7" name="Rectangle 6"/>
          <p:cNvSpPr/>
          <p:nvPr/>
        </p:nvSpPr>
        <p:spPr bwMode="auto">
          <a:xfrm>
            <a:off x="838200" y="3124200"/>
            <a:ext cx="1524000" cy="2057400"/>
          </a:xfrm>
          <a:prstGeom prst="rect">
            <a:avLst/>
          </a:prstGeom>
          <a:no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cxnSp>
        <p:nvCxnSpPr>
          <p:cNvPr id="9" name="Straight Arrow Connector 8"/>
          <p:cNvCxnSpPr>
            <a:stCxn id="6" idx="1"/>
          </p:cNvCxnSpPr>
          <p:nvPr/>
        </p:nvCxnSpPr>
        <p:spPr bwMode="auto">
          <a:xfrm flipH="1">
            <a:off x="2438400" y="1905000"/>
            <a:ext cx="3505200" cy="1219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bwMode="auto">
          <a:xfrm>
            <a:off x="5181600" y="4648200"/>
            <a:ext cx="2895600" cy="990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Arial" charset="0"/>
              </a:rPr>
              <a:t>Alarm clock icon indicates there is an exception or error with time submitted.</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1200" dirty="0" smtClean="0"/>
              <a:t>Click on employees name to begin researching the exception.</a:t>
            </a:r>
            <a:endParaRPr kumimoji="0" lang="en-US" sz="1200" b="1" i="0" u="none" strike="noStrike" cap="none" normalizeH="0" baseline="0" dirty="0" smtClean="0">
              <a:ln>
                <a:noFill/>
              </a:ln>
              <a:solidFill>
                <a:schemeClr val="tx1"/>
              </a:solidFill>
              <a:effectLst/>
              <a:latin typeface="Arial" charset="0"/>
            </a:endParaRPr>
          </a:p>
        </p:txBody>
      </p:sp>
      <p:cxnSp>
        <p:nvCxnSpPr>
          <p:cNvPr id="12" name="Straight Arrow Connector 11"/>
          <p:cNvCxnSpPr>
            <a:stCxn id="10" idx="0"/>
          </p:cNvCxnSpPr>
          <p:nvPr/>
        </p:nvCxnSpPr>
        <p:spPr bwMode="auto">
          <a:xfrm flipH="1" flipV="1">
            <a:off x="6553200" y="3810000"/>
            <a:ext cx="76200" cy="838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nvSpPr>
        <p:spPr bwMode="auto">
          <a:xfrm>
            <a:off x="3048000" y="5867400"/>
            <a:ext cx="2438400" cy="685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l">
              <a:buFont typeface="Arial" pitchFamily="34" charset="0"/>
              <a:buChar char="•"/>
            </a:pPr>
            <a:r>
              <a:rPr lang="en-US" sz="1200" dirty="0" smtClean="0"/>
              <a:t>Click on employees name to begin researching the exception.</a:t>
            </a:r>
          </a:p>
        </p:txBody>
      </p:sp>
      <p:cxnSp>
        <p:nvCxnSpPr>
          <p:cNvPr id="16" name="Straight Arrow Connector 15"/>
          <p:cNvCxnSpPr>
            <a:stCxn id="13" idx="0"/>
          </p:cNvCxnSpPr>
          <p:nvPr/>
        </p:nvCxnSpPr>
        <p:spPr bwMode="auto">
          <a:xfrm flipH="1" flipV="1">
            <a:off x="1676400" y="3733800"/>
            <a:ext cx="2590800" cy="21336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32731"/>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14154A24-6FA0-4508-91D8-AA26BB531031}" type="slidenum">
              <a:rPr lang="en-US" sz="1400" b="0" smtClean="0"/>
              <a:pPr eaLnBrk="1" hangingPunct="1"/>
              <a:t>29</a:t>
            </a:fld>
            <a:endParaRPr lang="en-US" sz="1400" b="0" smtClean="0"/>
          </a:p>
        </p:txBody>
      </p:sp>
      <p:sp>
        <p:nvSpPr>
          <p:cNvPr id="33795" name="Rectangle 2"/>
          <p:cNvSpPr>
            <a:spLocks noGrp="1" noChangeArrowheads="1"/>
          </p:cNvSpPr>
          <p:nvPr>
            <p:ph type="title"/>
          </p:nvPr>
        </p:nvSpPr>
        <p:spPr>
          <a:noFill/>
        </p:spPr>
        <p:txBody>
          <a:bodyPr/>
          <a:lstStyle/>
          <a:p>
            <a:pPr eaLnBrk="1" hangingPunct="1"/>
            <a:r>
              <a:rPr lang="en-US" smtClean="0"/>
              <a:t>Approving Time</a:t>
            </a:r>
          </a:p>
        </p:txBody>
      </p:sp>
      <p:pic>
        <p:nvPicPr>
          <p:cNvPr id="3379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81327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6477000" y="2362200"/>
            <a:ext cx="2362200" cy="609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 on the “Adjust Reported</a:t>
            </a:r>
            <a:r>
              <a:rPr kumimoji="0" lang="en-US" sz="1200" b="1" i="0" u="none" strike="noStrike" cap="none" normalizeH="0" dirty="0" smtClean="0">
                <a:ln>
                  <a:noFill/>
                </a:ln>
                <a:solidFill>
                  <a:schemeClr val="tx1"/>
                </a:solidFill>
                <a:effectLst/>
                <a:latin typeface="Arial" charset="0"/>
              </a:rPr>
              <a:t> Time” Link to go to timesheet. </a:t>
            </a:r>
            <a:endParaRPr kumimoji="0" lang="en-US" sz="1200" b="1" i="0" u="none" strike="noStrike" cap="none" normalizeH="0" baseline="0" dirty="0" smtClean="0">
              <a:ln>
                <a:noFill/>
              </a:ln>
              <a:solidFill>
                <a:schemeClr val="tx1"/>
              </a:solidFill>
              <a:effectLst/>
              <a:latin typeface="Arial" charset="0"/>
            </a:endParaRPr>
          </a:p>
        </p:txBody>
      </p:sp>
      <p:cxnSp>
        <p:nvCxnSpPr>
          <p:cNvPr id="8" name="Straight Arrow Connector 7"/>
          <p:cNvCxnSpPr>
            <a:stCxn id="6" idx="2"/>
          </p:cNvCxnSpPr>
          <p:nvPr/>
        </p:nvCxnSpPr>
        <p:spPr bwMode="auto">
          <a:xfrm flipH="1">
            <a:off x="6400800" y="2971800"/>
            <a:ext cx="1257300" cy="13716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2721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9F0BFA5C-50FA-4D5B-8922-D49E0E4FF53B}" type="slidenum">
              <a:rPr lang="en-US" sz="1400" b="0" smtClean="0"/>
              <a:pPr eaLnBrk="1" hangingPunct="1"/>
              <a:t>3</a:t>
            </a:fld>
            <a:endParaRPr lang="en-US" sz="1400" b="0" smtClean="0"/>
          </a:p>
        </p:txBody>
      </p:sp>
      <p:sp>
        <p:nvSpPr>
          <p:cNvPr id="5123" name="Rectangle 2"/>
          <p:cNvSpPr>
            <a:spLocks noGrp="1" noChangeArrowheads="1"/>
          </p:cNvSpPr>
          <p:nvPr>
            <p:ph type="title"/>
          </p:nvPr>
        </p:nvSpPr>
        <p:spPr/>
        <p:txBody>
          <a:bodyPr/>
          <a:lstStyle/>
          <a:p>
            <a:pPr eaLnBrk="1" hangingPunct="1"/>
            <a:r>
              <a:rPr lang="en-US" smtClean="0"/>
              <a:t>Training Tools</a:t>
            </a:r>
          </a:p>
        </p:txBody>
      </p:sp>
      <p:sp>
        <p:nvSpPr>
          <p:cNvPr id="5124" name="Rectangle 3"/>
          <p:cNvSpPr>
            <a:spLocks noGrp="1" noChangeArrowheads="1"/>
          </p:cNvSpPr>
          <p:nvPr>
            <p:ph type="body" idx="1"/>
          </p:nvPr>
        </p:nvSpPr>
        <p:spPr>
          <a:xfrm>
            <a:off x="457200" y="1600200"/>
            <a:ext cx="8458200" cy="4648200"/>
          </a:xfrm>
        </p:spPr>
        <p:txBody>
          <a:bodyPr/>
          <a:lstStyle/>
          <a:p>
            <a:pPr marL="0" indent="0" eaLnBrk="1" hangingPunct="1">
              <a:spcBef>
                <a:spcPct val="0"/>
              </a:spcBef>
              <a:spcAft>
                <a:spcPct val="0"/>
              </a:spcAft>
            </a:pPr>
            <a:r>
              <a:rPr lang="en-US" dirty="0" smtClean="0"/>
              <a:t>We will use tools created specifically for Self Service Employees.</a:t>
            </a:r>
          </a:p>
          <a:p>
            <a:pPr lvl="1" eaLnBrk="1" hangingPunct="1"/>
            <a:r>
              <a:rPr lang="en-US" sz="2000" b="0" u="sng" dirty="0" smtClean="0"/>
              <a:t>Presentation</a:t>
            </a:r>
          </a:p>
          <a:p>
            <a:pPr lvl="2" eaLnBrk="1" hangingPunct="1"/>
            <a:r>
              <a:rPr lang="en-US" b="0" dirty="0" smtClean="0"/>
              <a:t>We use PowerPoint presentations to guide us through our discussion of processes and key points related to using Core-CT</a:t>
            </a:r>
          </a:p>
          <a:p>
            <a:pPr lvl="1" eaLnBrk="1" hangingPunct="1"/>
            <a:r>
              <a:rPr lang="en-US" sz="2000" b="0" u="sng" dirty="0" smtClean="0"/>
              <a:t>User Productivity Kit (UPK) Exercises</a:t>
            </a:r>
          </a:p>
          <a:p>
            <a:pPr lvl="2" eaLnBrk="1" hangingPunct="1"/>
            <a:r>
              <a:rPr lang="en-US" b="0" dirty="0" smtClean="0"/>
              <a:t>We use step-by-step instructional exercises to enable you to learn and practice the correct way to use Employee Self Service</a:t>
            </a:r>
          </a:p>
          <a:p>
            <a:pPr lvl="1" eaLnBrk="1" hangingPunct="1"/>
            <a:r>
              <a:rPr lang="en-US" sz="2000" b="0" u="sng" dirty="0" smtClean="0"/>
              <a:t>Go-Live Labs</a:t>
            </a:r>
          </a:p>
          <a:p>
            <a:pPr lvl="2" eaLnBrk="1" hangingPunct="1"/>
            <a:r>
              <a:rPr lang="en-US" b="0" dirty="0" smtClean="0"/>
              <a:t>During go-live with the new Employee Self Service system, you can come to one of these labs to enter, view and submit your information with a trainer’s assistance.  Visit the Payroll website for lab dates, times and locations.</a:t>
            </a:r>
          </a:p>
        </p:txBody>
      </p:sp>
    </p:spTree>
  </p:cSld>
  <p:clrMapOvr>
    <a:masterClrMapping/>
  </p:clrMapOvr>
  <p:transition spd="slow" advTm="57956"/>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E1828A6-E6EB-4BFB-A391-47C7B7FE5C29}" type="slidenum">
              <a:rPr lang="en-US" sz="1400" b="0" smtClean="0"/>
              <a:pPr eaLnBrk="1" hangingPunct="1"/>
              <a:t>30</a:t>
            </a:fld>
            <a:endParaRPr lang="en-US" sz="1400" b="0" smtClean="0"/>
          </a:p>
        </p:txBody>
      </p:sp>
      <p:sp>
        <p:nvSpPr>
          <p:cNvPr id="34819" name="Rectangle 2"/>
          <p:cNvSpPr>
            <a:spLocks noChangeArrowheads="1"/>
          </p:cNvSpPr>
          <p:nvPr/>
        </p:nvSpPr>
        <p:spPr bwMode="auto">
          <a:xfrm>
            <a:off x="381000" y="914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solidFill>
                  <a:schemeClr val="bg1"/>
                </a:solidFill>
              </a:rPr>
              <a:t>Approving Time (Adjust Reported Time link)</a:t>
            </a:r>
          </a:p>
        </p:txBody>
      </p:sp>
      <p:pic>
        <p:nvPicPr>
          <p:cNvPr id="3482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93838"/>
            <a:ext cx="8199438"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6858000" y="4876800"/>
            <a:ext cx="1905000" cy="838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 on the “Report Time Status” Link to check</a:t>
            </a:r>
            <a:r>
              <a:rPr kumimoji="0" lang="en-US" sz="1200" b="1" i="0" u="none" strike="noStrike" cap="none" normalizeH="0" dirty="0" smtClean="0">
                <a:ln>
                  <a:noFill/>
                </a:ln>
                <a:solidFill>
                  <a:schemeClr val="tx1"/>
                </a:solidFill>
                <a:effectLst/>
                <a:latin typeface="Arial" charset="0"/>
              </a:rPr>
              <a:t> for exceptions/errors.</a:t>
            </a:r>
            <a:endParaRPr kumimoji="0" lang="en-US" sz="1200" b="1" i="0" u="none" strike="noStrike" cap="none" normalizeH="0" baseline="0" dirty="0" smtClean="0">
              <a:ln>
                <a:noFill/>
              </a:ln>
              <a:solidFill>
                <a:schemeClr val="tx1"/>
              </a:solidFill>
              <a:effectLst/>
              <a:latin typeface="Arial" charset="0"/>
            </a:endParaRPr>
          </a:p>
        </p:txBody>
      </p:sp>
      <p:cxnSp>
        <p:nvCxnSpPr>
          <p:cNvPr id="8" name="Straight Arrow Connector 7"/>
          <p:cNvCxnSpPr>
            <a:stCxn id="6" idx="1"/>
          </p:cNvCxnSpPr>
          <p:nvPr/>
        </p:nvCxnSpPr>
        <p:spPr bwMode="auto">
          <a:xfrm flipH="1" flipV="1">
            <a:off x="1981200" y="4724400"/>
            <a:ext cx="4876800" cy="5715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20659"/>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36A40187-3075-468D-BE49-522DC60687E6}" type="slidenum">
              <a:rPr lang="en-US" sz="1400" b="0" smtClean="0"/>
              <a:pPr eaLnBrk="1" hangingPunct="1"/>
              <a:t>31</a:t>
            </a:fld>
            <a:endParaRPr lang="en-US" sz="1400" b="0" smtClean="0"/>
          </a:p>
        </p:txBody>
      </p:sp>
      <p:sp>
        <p:nvSpPr>
          <p:cNvPr id="35843" name="Rectangle 10"/>
          <p:cNvSpPr>
            <a:spLocks noChangeArrowheads="1"/>
          </p:cNvSpPr>
          <p:nvPr/>
        </p:nvSpPr>
        <p:spPr bwMode="auto">
          <a:xfrm>
            <a:off x="381000" y="914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solidFill>
                  <a:schemeClr val="bg1"/>
                </a:solidFill>
              </a:rPr>
              <a:t>Approving Time (Adjust Reported Time link)</a:t>
            </a:r>
          </a:p>
        </p:txBody>
      </p:sp>
      <p:pic>
        <p:nvPicPr>
          <p:cNvPr id="3584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1570038"/>
            <a:ext cx="8326438" cy="382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971800" y="5486400"/>
            <a:ext cx="3962400" cy="990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Arial" charset="0"/>
              </a:rPr>
              <a:t>Alarm icons indicate exceptions or errors in time reported.  In this case employee</a:t>
            </a:r>
            <a:r>
              <a:rPr kumimoji="0" lang="en-US" sz="1200" b="1" i="0" u="none" strike="noStrike" cap="none" normalizeH="0" dirty="0" smtClean="0">
                <a:ln>
                  <a:noFill/>
                </a:ln>
                <a:solidFill>
                  <a:schemeClr val="tx1"/>
                </a:solidFill>
                <a:effectLst/>
                <a:latin typeface="Arial" charset="0"/>
              </a:rPr>
              <a:t> has gone over the allotted 5 sick family days per year.</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1200" baseline="0" dirty="0" smtClean="0"/>
              <a:t>For assistance researching exceptions contact the Payroll Department.</a:t>
            </a:r>
            <a:endParaRPr kumimoji="0" lang="en-US" sz="1200" b="1" i="0" u="none" strike="noStrike" cap="none" normalizeH="0" baseline="0" dirty="0" smtClean="0">
              <a:ln>
                <a:noFill/>
              </a:ln>
              <a:solidFill>
                <a:schemeClr val="tx1"/>
              </a:solidFill>
              <a:effectLst/>
              <a:latin typeface="Arial" charset="0"/>
            </a:endParaRPr>
          </a:p>
        </p:txBody>
      </p:sp>
      <p:cxnSp>
        <p:nvCxnSpPr>
          <p:cNvPr id="8" name="Straight Arrow Connector 7"/>
          <p:cNvCxnSpPr>
            <a:stCxn id="6" idx="0"/>
          </p:cNvCxnSpPr>
          <p:nvPr/>
        </p:nvCxnSpPr>
        <p:spPr bwMode="auto">
          <a:xfrm flipV="1">
            <a:off x="4953000" y="4572000"/>
            <a:ext cx="2819400" cy="914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19486"/>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A58A8603-7A1B-460D-83BB-9E41F5211316}" type="slidenum">
              <a:rPr lang="en-US" sz="1400" b="0" smtClean="0"/>
              <a:pPr eaLnBrk="1" hangingPunct="1"/>
              <a:t>32</a:t>
            </a:fld>
            <a:endParaRPr lang="en-US" sz="1400" b="0" smtClean="0"/>
          </a:p>
        </p:txBody>
      </p:sp>
      <p:sp>
        <p:nvSpPr>
          <p:cNvPr id="36867" name="Rectangle 2"/>
          <p:cNvSpPr>
            <a:spLocks noChangeArrowheads="1"/>
          </p:cNvSpPr>
          <p:nvPr/>
        </p:nvSpPr>
        <p:spPr bwMode="auto">
          <a:xfrm>
            <a:off x="381000" y="914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solidFill>
                  <a:schemeClr val="bg1"/>
                </a:solidFill>
              </a:rPr>
              <a:t>Approving Time (Adjust Reported Time link)</a:t>
            </a:r>
          </a:p>
        </p:txBody>
      </p:sp>
      <p:pic>
        <p:nvPicPr>
          <p:cNvPr id="3686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200"/>
            <a:ext cx="6000750"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6477000" y="2438400"/>
            <a:ext cx="2438400" cy="990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After clicking the alarm</a:t>
            </a:r>
            <a:r>
              <a:rPr kumimoji="0" lang="en-US" sz="1200" b="1" i="0" u="none" strike="noStrike" cap="none" normalizeH="0" dirty="0" smtClean="0">
                <a:ln>
                  <a:noFill/>
                </a:ln>
                <a:solidFill>
                  <a:schemeClr val="tx1"/>
                </a:solidFill>
                <a:effectLst/>
                <a:latin typeface="Arial" charset="0"/>
              </a:rPr>
              <a:t> clock icon the system will bring you to the Exceptions page where all exceptions are listed and severity level noted.</a:t>
            </a:r>
            <a:endParaRPr kumimoji="0" lang="en-US" sz="1200" b="1"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1524000" y="3810000"/>
            <a:ext cx="6248400" cy="1295400"/>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cxnSp>
        <p:nvCxnSpPr>
          <p:cNvPr id="14" name="Straight Arrow Connector 13"/>
          <p:cNvCxnSpPr>
            <a:stCxn id="6" idx="1"/>
          </p:cNvCxnSpPr>
          <p:nvPr/>
        </p:nvCxnSpPr>
        <p:spPr bwMode="auto">
          <a:xfrm flipH="1">
            <a:off x="4800600" y="2933700"/>
            <a:ext cx="1676400" cy="8001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bwMode="auto">
          <a:xfrm>
            <a:off x="4648200" y="5791200"/>
            <a:ext cx="2362200" cy="609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t>Click “Return to Previous Page “ link to return to the timesheet.</a:t>
            </a:r>
            <a:endParaRPr kumimoji="0" lang="en-US" sz="1200" b="1" i="0" u="none" strike="noStrike" cap="none" normalizeH="0" baseline="0" dirty="0" smtClean="0">
              <a:ln>
                <a:noFill/>
              </a:ln>
              <a:solidFill>
                <a:schemeClr val="tx1"/>
              </a:solidFill>
              <a:effectLst/>
              <a:latin typeface="Arial" charset="0"/>
            </a:endParaRPr>
          </a:p>
        </p:txBody>
      </p:sp>
      <p:cxnSp>
        <p:nvCxnSpPr>
          <p:cNvPr id="17" name="Straight Arrow Connector 16"/>
          <p:cNvCxnSpPr/>
          <p:nvPr/>
        </p:nvCxnSpPr>
        <p:spPr bwMode="auto">
          <a:xfrm flipH="1">
            <a:off x="3505200" y="6096000"/>
            <a:ext cx="1143000" cy="3048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34349"/>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29FE9DC5-0D0B-40B4-BEF5-038A2A67A24A}" type="slidenum">
              <a:rPr lang="en-US" sz="1400" b="0" smtClean="0"/>
              <a:pPr eaLnBrk="1" hangingPunct="1"/>
              <a:t>33</a:t>
            </a:fld>
            <a:endParaRPr lang="en-US" sz="1400" b="0" smtClean="0"/>
          </a:p>
        </p:txBody>
      </p:sp>
      <p:sp>
        <p:nvSpPr>
          <p:cNvPr id="37891" name="Rectangle 2"/>
          <p:cNvSpPr>
            <a:spLocks noChangeArrowheads="1"/>
          </p:cNvSpPr>
          <p:nvPr/>
        </p:nvSpPr>
        <p:spPr bwMode="auto">
          <a:xfrm>
            <a:off x="381000" y="914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a:solidFill>
                  <a:schemeClr val="bg1"/>
                </a:solidFill>
              </a:rPr>
              <a:t>Approving Time (Adjust Reported Time link)</a:t>
            </a:r>
          </a:p>
        </p:txBody>
      </p:sp>
      <p:sp>
        <p:nvSpPr>
          <p:cNvPr id="37892" name="Rectangle 3"/>
          <p:cNvSpPr>
            <a:spLocks noChangeArrowheads="1"/>
          </p:cNvSpPr>
          <p:nvPr/>
        </p:nvSpPr>
        <p:spPr bwMode="auto">
          <a:xfrm>
            <a:off x="228600" y="3581400"/>
            <a:ext cx="3124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789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1600200"/>
            <a:ext cx="8724900"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5562600" y="2667000"/>
            <a:ext cx="1219200" cy="304800"/>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52400" y="2667000"/>
            <a:ext cx="304800" cy="304800"/>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486400" y="3429000"/>
            <a:ext cx="3352800" cy="1066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Arial" charset="0"/>
              </a:rPr>
              <a:t> Clear exception by</a:t>
            </a:r>
            <a:r>
              <a:rPr kumimoji="0" lang="en-US" sz="1200" b="1" i="0" u="none" strike="noStrike" cap="none" normalizeH="0" dirty="0" smtClean="0">
                <a:ln>
                  <a:noFill/>
                </a:ln>
                <a:solidFill>
                  <a:schemeClr val="tx1"/>
                </a:solidFill>
                <a:effectLst/>
                <a:latin typeface="Arial" charset="0"/>
              </a:rPr>
              <a:t> adding a row and changing</a:t>
            </a:r>
            <a:r>
              <a:rPr kumimoji="0" lang="en-US" sz="1200" b="1" i="0" u="none" strike="noStrike" cap="none" normalizeH="0" baseline="0" dirty="0" smtClean="0">
                <a:ln>
                  <a:noFill/>
                </a:ln>
                <a:solidFill>
                  <a:schemeClr val="tx1"/>
                </a:solidFill>
                <a:effectLst/>
                <a:latin typeface="Arial" charset="0"/>
              </a:rPr>
              <a:t> reported time on timesheet using</a:t>
            </a:r>
            <a:r>
              <a:rPr kumimoji="0" lang="en-US" sz="1200" b="1" i="0" u="none" strike="noStrike" cap="none" normalizeH="0" dirty="0" smtClean="0">
                <a:ln>
                  <a:noFill/>
                </a:ln>
                <a:solidFill>
                  <a:schemeClr val="tx1"/>
                </a:solidFill>
                <a:effectLst/>
                <a:latin typeface="Arial" charset="0"/>
              </a:rPr>
              <a:t> a different reporting code (VAC – vacation or PL – Personal Leave).</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1200" baseline="0" dirty="0" smtClean="0"/>
              <a:t> Click submit to save changes.</a:t>
            </a:r>
            <a:endParaRPr kumimoji="0" lang="en-US" sz="1200" b="1" i="0" u="none" strike="noStrike" cap="none" normalizeH="0" baseline="0" dirty="0" smtClean="0">
              <a:ln>
                <a:noFill/>
              </a:ln>
              <a:solidFill>
                <a:schemeClr val="tx1"/>
              </a:solidFill>
              <a:effectLst/>
              <a:latin typeface="Arial" charset="0"/>
            </a:endParaRPr>
          </a:p>
        </p:txBody>
      </p:sp>
      <p:cxnSp>
        <p:nvCxnSpPr>
          <p:cNvPr id="11" name="Straight Arrow Connector 10"/>
          <p:cNvCxnSpPr>
            <a:stCxn id="9" idx="0"/>
          </p:cNvCxnSpPr>
          <p:nvPr/>
        </p:nvCxnSpPr>
        <p:spPr bwMode="auto">
          <a:xfrm flipH="1" flipV="1">
            <a:off x="6553200" y="3048000"/>
            <a:ext cx="609600" cy="3810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9" idx="0"/>
          </p:cNvCxnSpPr>
          <p:nvPr/>
        </p:nvCxnSpPr>
        <p:spPr bwMode="auto">
          <a:xfrm flipH="1" flipV="1">
            <a:off x="533400" y="2971800"/>
            <a:ext cx="6629400" cy="457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bwMode="auto">
          <a:xfrm>
            <a:off x="5105400" y="4800600"/>
            <a:ext cx="2971800" cy="609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Exceptions will clear overnight and</a:t>
            </a:r>
            <a:r>
              <a:rPr kumimoji="0" lang="en-US" sz="1200" b="1" i="0" u="none" strike="noStrike" cap="none" normalizeH="0" dirty="0" smtClean="0">
                <a:ln>
                  <a:noFill/>
                </a:ln>
                <a:solidFill>
                  <a:schemeClr val="tx1"/>
                </a:solidFill>
                <a:effectLst/>
                <a:latin typeface="Arial" charset="0"/>
              </a:rPr>
              <a:t> time will be ready for approval the following day.</a:t>
            </a:r>
            <a:endParaRPr kumimoji="0" lang="en-US" sz="1200" b="1"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3124200" y="5791200"/>
            <a:ext cx="2438400" cy="609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 on “Return to Payable Time” link to continue approving time</a:t>
            </a:r>
          </a:p>
        </p:txBody>
      </p:sp>
      <p:cxnSp>
        <p:nvCxnSpPr>
          <p:cNvPr id="25" name="Straight Arrow Connector 24"/>
          <p:cNvCxnSpPr/>
          <p:nvPr/>
        </p:nvCxnSpPr>
        <p:spPr bwMode="auto">
          <a:xfrm flipH="1" flipV="1">
            <a:off x="2057400" y="5943600"/>
            <a:ext cx="990600" cy="152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9607"/>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8FB5FA6-F29B-4118-9DBC-FF66BAEC27A3}" type="slidenum">
              <a:rPr lang="en-US" sz="1400" b="0" smtClean="0"/>
              <a:pPr eaLnBrk="1" hangingPunct="1"/>
              <a:t>34</a:t>
            </a:fld>
            <a:endParaRPr lang="en-US" sz="1400" b="0" smtClean="0"/>
          </a:p>
        </p:txBody>
      </p:sp>
      <p:sp>
        <p:nvSpPr>
          <p:cNvPr id="38915" name="Rectangle 9"/>
          <p:cNvSpPr>
            <a:spLocks noGrp="1" noChangeArrowheads="1"/>
          </p:cNvSpPr>
          <p:nvPr>
            <p:ph type="title"/>
          </p:nvPr>
        </p:nvSpPr>
        <p:spPr>
          <a:noFill/>
        </p:spPr>
        <p:txBody>
          <a:bodyPr/>
          <a:lstStyle/>
          <a:p>
            <a:pPr eaLnBrk="1" hangingPunct="1"/>
            <a:r>
              <a:rPr lang="en-US" smtClean="0"/>
              <a:t>Approving Time</a:t>
            </a:r>
          </a:p>
        </p:txBody>
      </p:sp>
      <p:pic>
        <p:nvPicPr>
          <p:cNvPr id="3891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825" y="1600200"/>
            <a:ext cx="81327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6705600" y="1828800"/>
            <a:ext cx="2057400" cy="2514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28600" indent="-228600" algn="l" eaLnBrk="1" hangingPunct="1"/>
            <a:r>
              <a:rPr lang="en-US" sz="1200" dirty="0" smtClean="0"/>
              <a:t>Recap of Overview Tab:</a:t>
            </a:r>
          </a:p>
          <a:p>
            <a:pPr marL="228600" indent="-228600" algn="l" eaLnBrk="1" hangingPunct="1">
              <a:buFontTx/>
              <a:buAutoNum type="arabicPeriod"/>
            </a:pPr>
            <a:r>
              <a:rPr lang="en-US" sz="1200" dirty="0" smtClean="0"/>
              <a:t>You can view the Date, Time Reporting Code, Override Reason Code, and Quantity on this tab.</a:t>
            </a:r>
          </a:p>
          <a:p>
            <a:pPr marL="228600" indent="-228600" algn="l" eaLnBrk="1" hangingPunct="1">
              <a:buFontTx/>
              <a:buAutoNum type="arabicPeriod"/>
            </a:pPr>
            <a:r>
              <a:rPr lang="en-US" sz="1200" dirty="0" smtClean="0"/>
              <a:t>You can enter Comments from this tab.</a:t>
            </a:r>
          </a:p>
          <a:p>
            <a:pPr marL="228600" indent="-228600" algn="l" eaLnBrk="1" hangingPunct="1">
              <a:buFontTx/>
              <a:buAutoNum type="arabicPeriod"/>
            </a:pPr>
            <a:r>
              <a:rPr lang="en-US" sz="1200" dirty="0" smtClean="0"/>
              <a:t>You can look at the employee’s Timesheet and make changes to it.</a:t>
            </a:r>
          </a:p>
        </p:txBody>
      </p:sp>
      <p:cxnSp>
        <p:nvCxnSpPr>
          <p:cNvPr id="9" name="Straight Arrow Connector 8"/>
          <p:cNvCxnSpPr/>
          <p:nvPr/>
        </p:nvCxnSpPr>
        <p:spPr bwMode="auto">
          <a:xfrm flipH="1" flipV="1">
            <a:off x="3886200" y="6096000"/>
            <a:ext cx="76200" cy="76200"/>
          </a:xfrm>
          <a:prstGeom prst="straightConnector1">
            <a:avLst/>
          </a:prstGeom>
          <a:solidFill>
            <a:schemeClr val="accent1"/>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bwMode="auto">
          <a:xfrm>
            <a:off x="1295400" y="3733800"/>
            <a:ext cx="1295400" cy="228600"/>
          </a:xfrm>
          <a:prstGeom prst="rect">
            <a:avLst/>
          </a:prstGeom>
          <a:noFill/>
          <a:ln w="63500" cap="flat" cmpd="sng" algn="ctr">
            <a:solidFill>
              <a:schemeClr val="accent6">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Tree>
  </p:cSld>
  <p:clrMapOvr>
    <a:masterClrMapping/>
  </p:clrMapOvr>
  <p:transition spd="slow" advTm="12188"/>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D416703B-7FF6-4862-A525-80A127D6846D}" type="slidenum">
              <a:rPr lang="en-US" sz="1400" b="0" smtClean="0"/>
              <a:pPr eaLnBrk="1" hangingPunct="1"/>
              <a:t>35</a:t>
            </a:fld>
            <a:endParaRPr lang="en-US" sz="1400" b="0" smtClean="0"/>
          </a:p>
        </p:txBody>
      </p:sp>
      <p:sp>
        <p:nvSpPr>
          <p:cNvPr id="39939" name="Rectangle 10"/>
          <p:cNvSpPr>
            <a:spLocks noGrp="1" noChangeArrowheads="1"/>
          </p:cNvSpPr>
          <p:nvPr>
            <p:ph type="title"/>
          </p:nvPr>
        </p:nvSpPr>
        <p:spPr>
          <a:noFill/>
        </p:spPr>
        <p:txBody>
          <a:bodyPr/>
          <a:lstStyle/>
          <a:p>
            <a:pPr eaLnBrk="1" hangingPunct="1"/>
            <a:r>
              <a:rPr lang="en-US" smtClean="0"/>
              <a:t>Approving Time</a:t>
            </a:r>
          </a:p>
        </p:txBody>
      </p:sp>
      <p:pic>
        <p:nvPicPr>
          <p:cNvPr id="3994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 y="1600200"/>
            <a:ext cx="824865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2590800" y="3810000"/>
            <a:ext cx="1447800" cy="152400"/>
          </a:xfrm>
          <a:prstGeom prst="rect">
            <a:avLst/>
          </a:prstGeom>
          <a:noFill/>
          <a:ln w="63500" cap="flat" cmpd="sng" algn="ctr">
            <a:solidFill>
              <a:schemeClr val="accent6">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477000" y="1066800"/>
            <a:ext cx="2438400" cy="22860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28600" indent="-228600" algn="l" eaLnBrk="1" hangingPunct="1">
              <a:buFontTx/>
              <a:buAutoNum type="arabicPeriod"/>
            </a:pPr>
            <a:r>
              <a:rPr lang="en-US" sz="1200" dirty="0" smtClean="0"/>
              <a:t>You can verify that a Override Rate was not mistakenly entered or that one was correctly entered.</a:t>
            </a:r>
          </a:p>
          <a:p>
            <a:pPr marL="228600" indent="-228600" algn="l" eaLnBrk="1" hangingPunct="1">
              <a:buFontTx/>
              <a:buAutoNum type="arabicPeriod"/>
            </a:pPr>
            <a:r>
              <a:rPr lang="en-US" sz="1200" dirty="0" smtClean="0"/>
              <a:t>This field is an override to the employee’s regular hourly rate. </a:t>
            </a:r>
          </a:p>
          <a:p>
            <a:pPr marL="228600" indent="-228600" algn="l" eaLnBrk="1" hangingPunct="1">
              <a:buFontTx/>
              <a:buAutoNum type="arabicPeriod"/>
            </a:pPr>
            <a:r>
              <a:rPr lang="en-US" sz="1200" dirty="0" smtClean="0"/>
              <a:t>This field is populated by the system when an employee has overtime or unpaid time during the pay period.</a:t>
            </a:r>
          </a:p>
        </p:txBody>
      </p:sp>
      <p:cxnSp>
        <p:nvCxnSpPr>
          <p:cNvPr id="9" name="Straight Arrow Connector 8"/>
          <p:cNvCxnSpPr>
            <a:stCxn id="7" idx="2"/>
          </p:cNvCxnSpPr>
          <p:nvPr/>
        </p:nvCxnSpPr>
        <p:spPr bwMode="auto">
          <a:xfrm flipH="1">
            <a:off x="6858000" y="3352800"/>
            <a:ext cx="838200" cy="838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38754"/>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628805E-4A5B-484A-9112-1ABC35232BC3}" type="slidenum">
              <a:rPr lang="en-US" sz="1400" b="0" smtClean="0"/>
              <a:pPr eaLnBrk="1" hangingPunct="1"/>
              <a:t>36</a:t>
            </a:fld>
            <a:endParaRPr lang="en-US" sz="1400" b="0" smtClean="0"/>
          </a:p>
        </p:txBody>
      </p:sp>
      <p:sp>
        <p:nvSpPr>
          <p:cNvPr id="41987" name="Rectangle 10"/>
          <p:cNvSpPr>
            <a:spLocks noGrp="1" noChangeArrowheads="1"/>
          </p:cNvSpPr>
          <p:nvPr>
            <p:ph type="title"/>
          </p:nvPr>
        </p:nvSpPr>
        <p:spPr>
          <a:noFill/>
        </p:spPr>
        <p:txBody>
          <a:bodyPr/>
          <a:lstStyle/>
          <a:p>
            <a:pPr eaLnBrk="1" hangingPunct="1"/>
            <a:r>
              <a:rPr lang="en-US" smtClean="0"/>
              <a:t>Approving Time</a:t>
            </a:r>
          </a:p>
        </p:txBody>
      </p:sp>
      <p:pic>
        <p:nvPicPr>
          <p:cNvPr id="4198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76400"/>
            <a:ext cx="82486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6400800" y="4267200"/>
            <a:ext cx="1143000" cy="1905000"/>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553200" y="2514600"/>
            <a:ext cx="1828800" cy="685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User ID field will populate once time has been approved.</a:t>
            </a:r>
          </a:p>
        </p:txBody>
      </p:sp>
      <p:cxnSp>
        <p:nvCxnSpPr>
          <p:cNvPr id="9" name="Straight Arrow Connector 8"/>
          <p:cNvCxnSpPr>
            <a:stCxn id="7" idx="2"/>
            <a:endCxn id="7" idx="2"/>
          </p:cNvCxnSpPr>
          <p:nvPr/>
        </p:nvCxnSpPr>
        <p:spPr bwMode="auto">
          <a:xfrm>
            <a:off x="7467600" y="3200400"/>
            <a:ext cx="0" cy="0"/>
          </a:xfrm>
          <a:prstGeom prst="straightConnector1">
            <a:avLst/>
          </a:prstGeom>
          <a:solidFill>
            <a:schemeClr val="accent1"/>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7" idx="2"/>
          </p:cNvCxnSpPr>
          <p:nvPr/>
        </p:nvCxnSpPr>
        <p:spPr bwMode="auto">
          <a:xfrm flipH="1">
            <a:off x="7010400" y="3200400"/>
            <a:ext cx="457200" cy="9906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533400" y="3886200"/>
            <a:ext cx="762000" cy="152400"/>
          </a:xfrm>
          <a:prstGeom prst="rect">
            <a:avLst/>
          </a:prstGeom>
          <a:noFill/>
          <a:ln w="63500" cap="flat" cmpd="sng" algn="ctr">
            <a:solidFill>
              <a:schemeClr val="accent6">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3962400" y="3810000"/>
            <a:ext cx="685800" cy="304800"/>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Tree>
  </p:cSld>
  <p:clrMapOvr>
    <a:masterClrMapping/>
  </p:clrMapOvr>
  <p:transition spd="slow" advTm="39876"/>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DEFA847F-1BF6-43CD-B16C-CF17CD657748}" type="slidenum">
              <a:rPr lang="en-US" sz="1400" b="0" smtClean="0"/>
              <a:pPr eaLnBrk="1" hangingPunct="1"/>
              <a:t>37</a:t>
            </a:fld>
            <a:endParaRPr lang="en-US" sz="1400" b="0" smtClean="0"/>
          </a:p>
        </p:txBody>
      </p:sp>
      <p:sp>
        <p:nvSpPr>
          <p:cNvPr id="43011" name="Rectangle 10"/>
          <p:cNvSpPr>
            <a:spLocks noGrp="1" noChangeArrowheads="1"/>
          </p:cNvSpPr>
          <p:nvPr>
            <p:ph type="title"/>
          </p:nvPr>
        </p:nvSpPr>
        <p:spPr>
          <a:noFill/>
        </p:spPr>
        <p:txBody>
          <a:bodyPr/>
          <a:lstStyle/>
          <a:p>
            <a:pPr eaLnBrk="1" hangingPunct="1"/>
            <a:r>
              <a:rPr lang="en-US" smtClean="0"/>
              <a:t>Approving Time</a:t>
            </a:r>
          </a:p>
        </p:txBody>
      </p:sp>
      <p:pic>
        <p:nvPicPr>
          <p:cNvPr id="430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24000"/>
            <a:ext cx="7329488" cy="518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6019800" y="1905000"/>
            <a:ext cx="2895600" cy="1447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Arial" charset="0"/>
              </a:rPr>
              <a:t>You can approve time from any tab</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1200" dirty="0" smtClean="0"/>
              <a:t>Select All: You can approve all rows at once</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Arial" charset="0"/>
              </a:rPr>
              <a:t>Individual check boxes: You can select as few as one row to approve</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1200" dirty="0" smtClean="0"/>
              <a:t>Leave any row unchecked to leave it as “Needs Approval”</a:t>
            </a:r>
            <a:endParaRPr kumimoji="0" lang="en-US" sz="1200" b="1" i="0" u="none" strike="noStrike" cap="none" normalizeH="0" baseline="0" dirty="0" smtClean="0">
              <a:ln>
                <a:noFill/>
              </a:ln>
              <a:solidFill>
                <a:schemeClr val="tx1"/>
              </a:solidFill>
              <a:effectLst/>
              <a:latin typeface="Arial" charset="0"/>
            </a:endParaRPr>
          </a:p>
        </p:txBody>
      </p:sp>
      <p:cxnSp>
        <p:nvCxnSpPr>
          <p:cNvPr id="9" name="Straight Arrow Connector 8"/>
          <p:cNvCxnSpPr/>
          <p:nvPr/>
        </p:nvCxnSpPr>
        <p:spPr bwMode="auto">
          <a:xfrm flipH="1">
            <a:off x="1752600" y="2590800"/>
            <a:ext cx="4191000" cy="1676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a:off x="1905000" y="2590800"/>
            <a:ext cx="4038600" cy="32766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24263"/>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FB808DD-B870-4827-9FEC-E0EB67E76BA4}" type="slidenum">
              <a:rPr lang="en-US" sz="1400" b="0" smtClean="0"/>
              <a:pPr eaLnBrk="1" hangingPunct="1"/>
              <a:t>38</a:t>
            </a:fld>
            <a:endParaRPr lang="en-US" sz="1400" b="0" smtClean="0"/>
          </a:p>
        </p:txBody>
      </p:sp>
      <p:sp>
        <p:nvSpPr>
          <p:cNvPr id="44035" name="Rectangle 3"/>
          <p:cNvSpPr>
            <a:spLocks noChangeArrowheads="1"/>
          </p:cNvSpPr>
          <p:nvPr/>
        </p:nvSpPr>
        <p:spPr bwMode="auto">
          <a:xfrm>
            <a:off x="4191000" y="2438400"/>
            <a:ext cx="609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6" name="Rectangle 10"/>
          <p:cNvSpPr>
            <a:spLocks noGrp="1" noChangeArrowheads="1"/>
          </p:cNvSpPr>
          <p:nvPr>
            <p:ph type="title"/>
          </p:nvPr>
        </p:nvSpPr>
        <p:spPr>
          <a:noFill/>
        </p:spPr>
        <p:txBody>
          <a:bodyPr/>
          <a:lstStyle/>
          <a:p>
            <a:pPr eaLnBrk="1" hangingPunct="1"/>
            <a:r>
              <a:rPr lang="en-US" smtClean="0"/>
              <a:t>Approving Time</a:t>
            </a:r>
          </a:p>
        </p:txBody>
      </p:sp>
      <p:pic>
        <p:nvPicPr>
          <p:cNvPr id="4403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838" y="1511300"/>
            <a:ext cx="73755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6494585" y="1771650"/>
            <a:ext cx="2286000" cy="66675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l"/>
            <a:r>
              <a:rPr lang="en-US" sz="1200" dirty="0" smtClean="0"/>
              <a:t>Once the hours you want approved are checked click the “Approve” button.</a:t>
            </a:r>
            <a:endParaRPr lang="en-US" sz="1200" dirty="0"/>
          </a:p>
        </p:txBody>
      </p:sp>
      <p:cxnSp>
        <p:nvCxnSpPr>
          <p:cNvPr id="5" name="Straight Arrow Connector 4"/>
          <p:cNvCxnSpPr>
            <a:stCxn id="3" idx="1"/>
          </p:cNvCxnSpPr>
          <p:nvPr/>
        </p:nvCxnSpPr>
        <p:spPr bwMode="auto">
          <a:xfrm flipH="1">
            <a:off x="2286000" y="2105025"/>
            <a:ext cx="4208585" cy="4143375"/>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21064"/>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A407A4B7-1FAD-4C60-A118-75A552A45A6D}" type="slidenum">
              <a:rPr lang="en-US" sz="1400" b="0" smtClean="0"/>
              <a:pPr eaLnBrk="1" hangingPunct="1"/>
              <a:t>39</a:t>
            </a:fld>
            <a:endParaRPr lang="en-US" sz="1400" b="0" smtClean="0"/>
          </a:p>
        </p:txBody>
      </p:sp>
      <p:sp>
        <p:nvSpPr>
          <p:cNvPr id="45059" name="Rectangle 4"/>
          <p:cNvSpPr>
            <a:spLocks noGrp="1" noChangeArrowheads="1"/>
          </p:cNvSpPr>
          <p:nvPr>
            <p:ph type="title"/>
          </p:nvPr>
        </p:nvSpPr>
        <p:spPr>
          <a:noFill/>
        </p:spPr>
        <p:txBody>
          <a:bodyPr/>
          <a:lstStyle/>
          <a:p>
            <a:pPr eaLnBrk="1" hangingPunct="1"/>
            <a:r>
              <a:rPr lang="en-US" smtClean="0"/>
              <a:t>Approving Time</a:t>
            </a:r>
          </a:p>
        </p:txBody>
      </p:sp>
      <p:pic>
        <p:nvPicPr>
          <p:cNvPr id="4506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828800"/>
            <a:ext cx="70183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990600" y="4343400"/>
            <a:ext cx="3810000" cy="9144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System will warn approver that once time is approved it cannot be unapproved.  The</a:t>
            </a:r>
            <a:r>
              <a:rPr kumimoji="0" lang="en-US" sz="1200" b="1" i="0" u="none" strike="noStrike" cap="none" normalizeH="0" dirty="0" smtClean="0">
                <a:ln>
                  <a:noFill/>
                </a:ln>
                <a:solidFill>
                  <a:schemeClr val="tx1"/>
                </a:solidFill>
                <a:effectLst/>
                <a:latin typeface="Arial" charset="0"/>
              </a:rPr>
              <a:t> only way to change approved time is to change the timesheet and approve the changes made.</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cxnSp>
        <p:nvCxnSpPr>
          <p:cNvPr id="7" name="Straight Arrow Connector 6"/>
          <p:cNvCxnSpPr>
            <a:stCxn id="2" idx="0"/>
          </p:cNvCxnSpPr>
          <p:nvPr/>
        </p:nvCxnSpPr>
        <p:spPr bwMode="auto">
          <a:xfrm flipV="1">
            <a:off x="2895600" y="3124200"/>
            <a:ext cx="0" cy="1219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bwMode="auto">
          <a:xfrm>
            <a:off x="5410200" y="5524500"/>
            <a:ext cx="1600200" cy="5334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 the</a:t>
            </a:r>
            <a:r>
              <a:rPr kumimoji="0" lang="en-US" sz="1200" b="1" i="0" u="none" strike="noStrike" cap="none" normalizeH="0" dirty="0" smtClean="0">
                <a:ln>
                  <a:noFill/>
                </a:ln>
                <a:solidFill>
                  <a:schemeClr val="tx1"/>
                </a:solidFill>
                <a:effectLst/>
                <a:latin typeface="Arial" charset="0"/>
              </a:rPr>
              <a:t> “Yes” button to continue.</a:t>
            </a:r>
            <a:endParaRPr kumimoji="0" lang="en-US" sz="1200" b="1" i="0" u="none" strike="noStrike" cap="none" normalizeH="0" baseline="0" dirty="0" smtClean="0">
              <a:ln>
                <a:noFill/>
              </a:ln>
              <a:solidFill>
                <a:schemeClr val="tx1"/>
              </a:solidFill>
              <a:effectLst/>
              <a:latin typeface="Arial" charset="0"/>
            </a:endParaRPr>
          </a:p>
        </p:txBody>
      </p:sp>
      <p:cxnSp>
        <p:nvCxnSpPr>
          <p:cNvPr id="10" name="Straight Arrow Connector 9"/>
          <p:cNvCxnSpPr>
            <a:stCxn id="8" idx="0"/>
          </p:cNvCxnSpPr>
          <p:nvPr/>
        </p:nvCxnSpPr>
        <p:spPr bwMode="auto">
          <a:xfrm flipV="1">
            <a:off x="6210300" y="3962400"/>
            <a:ext cx="495300" cy="15621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20119"/>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961C4E81-52E5-43DA-AF29-19910AFBBBAD}" type="slidenum">
              <a:rPr lang="en-US" sz="1400" b="0" smtClean="0">
                <a:solidFill>
                  <a:srgbClr val="000000"/>
                </a:solidFill>
              </a:rPr>
              <a:pPr eaLnBrk="1" hangingPunct="1"/>
              <a:t>4</a:t>
            </a:fld>
            <a:endParaRPr lang="en-US" sz="1400" b="0" smtClean="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smtClean="0"/>
              <a:t>SCSU Training Links</a:t>
            </a:r>
          </a:p>
        </p:txBody>
      </p:sp>
      <p:sp>
        <p:nvSpPr>
          <p:cNvPr id="15364" name="Rectangle 3"/>
          <p:cNvSpPr>
            <a:spLocks noGrp="1" noChangeArrowheads="1"/>
          </p:cNvSpPr>
          <p:nvPr>
            <p:ph type="body" idx="1"/>
          </p:nvPr>
        </p:nvSpPr>
        <p:spPr>
          <a:xfrm>
            <a:off x="228600" y="1524000"/>
            <a:ext cx="8915400" cy="5181600"/>
          </a:xfrm>
        </p:spPr>
        <p:txBody>
          <a:bodyPr/>
          <a:lstStyle/>
          <a:p>
            <a:pPr marL="0" indent="0" eaLnBrk="1" hangingPunct="1">
              <a:lnSpc>
                <a:spcPct val="90000"/>
              </a:lnSpc>
              <a:buClr>
                <a:schemeClr val="tx1"/>
              </a:buClr>
              <a:buFont typeface="Wingdings" pitchFamily="2" charset="2"/>
              <a:buChar char="Ø"/>
              <a:defRPr/>
            </a:pPr>
            <a:r>
              <a:rPr lang="en-US" sz="1800" dirty="0" smtClean="0"/>
              <a:t> Payroll Department Website</a:t>
            </a:r>
          </a:p>
          <a:p>
            <a:pPr marL="228600" lvl="1" indent="0" eaLnBrk="1" hangingPunct="1">
              <a:lnSpc>
                <a:spcPct val="90000"/>
              </a:lnSpc>
              <a:buClr>
                <a:schemeClr val="tx1"/>
              </a:buClr>
              <a:buFont typeface="Wingdings" pitchFamily="2" charset="2"/>
              <a:buChar char="Ø"/>
              <a:defRPr/>
            </a:pPr>
            <a:r>
              <a:rPr lang="en-US" sz="1600" dirty="0" smtClean="0">
                <a:hlinkClick r:id="rId3"/>
              </a:rPr>
              <a:t>http://www.southernct.edu/offices/payroll/</a:t>
            </a:r>
            <a:endParaRPr lang="en-US" sz="1600" dirty="0" smtClean="0"/>
          </a:p>
          <a:p>
            <a:pPr marL="228600" lvl="1" indent="0" eaLnBrk="1" hangingPunct="1">
              <a:lnSpc>
                <a:spcPct val="90000"/>
              </a:lnSpc>
              <a:buClr>
                <a:schemeClr val="tx1"/>
              </a:buClr>
              <a:buFont typeface="Wingdings" pitchFamily="2" charset="2"/>
              <a:buChar char="Ø"/>
              <a:defRPr/>
            </a:pPr>
            <a:endParaRPr lang="en-US" sz="1600" dirty="0" smtClean="0"/>
          </a:p>
          <a:p>
            <a:pPr marL="0" indent="0" eaLnBrk="1" hangingPunct="1">
              <a:lnSpc>
                <a:spcPct val="90000"/>
              </a:lnSpc>
              <a:buClr>
                <a:schemeClr val="tx1"/>
              </a:buClr>
              <a:buFont typeface="Wingdings" pitchFamily="2" charset="2"/>
              <a:buChar char="Ø"/>
              <a:defRPr/>
            </a:pPr>
            <a:r>
              <a:rPr lang="en-US" sz="1800" dirty="0" smtClean="0"/>
              <a:t>PowerPoint Presentations</a:t>
            </a:r>
          </a:p>
          <a:p>
            <a:pPr marL="228600" lvl="1" indent="0" eaLnBrk="1" hangingPunct="1">
              <a:lnSpc>
                <a:spcPct val="90000"/>
              </a:lnSpc>
              <a:buClr>
                <a:schemeClr val="tx1"/>
              </a:buClr>
              <a:buFont typeface="Wingdings" pitchFamily="2" charset="2"/>
              <a:buChar char="Ø"/>
              <a:defRPr/>
            </a:pPr>
            <a:r>
              <a:rPr lang="en-US" b="0" dirty="0" smtClean="0"/>
              <a:t>Employee - Enter Time – Exception Reporter</a:t>
            </a:r>
          </a:p>
          <a:p>
            <a:pPr marL="228600" lvl="1" indent="0" eaLnBrk="1" hangingPunct="1">
              <a:lnSpc>
                <a:spcPct val="90000"/>
              </a:lnSpc>
              <a:buClr>
                <a:schemeClr val="tx1"/>
              </a:buClr>
              <a:buFont typeface="Wingdings" pitchFamily="2" charset="2"/>
              <a:buChar char="Ø"/>
              <a:defRPr/>
            </a:pPr>
            <a:r>
              <a:rPr lang="en-US" b="0" dirty="0" smtClean="0"/>
              <a:t>Employee - Enter Time – Positive Pay Reporter</a:t>
            </a:r>
          </a:p>
          <a:p>
            <a:pPr marL="228600" lvl="1" indent="0" eaLnBrk="1" hangingPunct="1">
              <a:lnSpc>
                <a:spcPct val="90000"/>
              </a:lnSpc>
              <a:buClr>
                <a:schemeClr val="tx1"/>
              </a:buClr>
              <a:buFont typeface="Wingdings" pitchFamily="2" charset="2"/>
              <a:buChar char="Ø"/>
              <a:defRPr/>
            </a:pPr>
            <a:r>
              <a:rPr lang="en-US" b="0" dirty="0" smtClean="0"/>
              <a:t>Employee - View Payable Time Summary</a:t>
            </a:r>
          </a:p>
          <a:p>
            <a:pPr marL="228600" lvl="1" indent="0" eaLnBrk="1" hangingPunct="1">
              <a:lnSpc>
                <a:spcPct val="90000"/>
              </a:lnSpc>
              <a:buClr>
                <a:schemeClr val="tx1"/>
              </a:buClr>
              <a:buFont typeface="Wingdings" pitchFamily="2" charset="2"/>
              <a:buChar char="Ø"/>
              <a:defRPr/>
            </a:pPr>
            <a:r>
              <a:rPr lang="en-US" b="0" dirty="0" smtClean="0"/>
              <a:t>Employee - Manage Exceptions</a:t>
            </a:r>
          </a:p>
          <a:p>
            <a:pPr marL="228600" lvl="1" indent="0" eaLnBrk="1" hangingPunct="1">
              <a:lnSpc>
                <a:spcPct val="90000"/>
              </a:lnSpc>
              <a:buClr>
                <a:schemeClr val="tx1"/>
              </a:buClr>
              <a:buFont typeface="Wingdings" pitchFamily="2" charset="2"/>
              <a:buChar char="Ø"/>
              <a:defRPr/>
            </a:pPr>
            <a:r>
              <a:rPr lang="en-US" b="0" dirty="0" smtClean="0"/>
              <a:t>Employee - Enter Comments</a:t>
            </a:r>
          </a:p>
          <a:p>
            <a:pPr marL="228600" lvl="1" indent="0" eaLnBrk="1" hangingPunct="1">
              <a:lnSpc>
                <a:spcPct val="90000"/>
              </a:lnSpc>
              <a:buClr>
                <a:schemeClr val="tx1"/>
              </a:buClr>
              <a:buFont typeface="Wingdings" pitchFamily="2" charset="2"/>
              <a:buChar char="Ø"/>
              <a:defRPr/>
            </a:pPr>
            <a:r>
              <a:rPr lang="en-US" b="0" dirty="0" smtClean="0"/>
              <a:t>Employee - View Payable Time Detail</a:t>
            </a:r>
          </a:p>
          <a:p>
            <a:pPr marL="228600" lvl="1" indent="0" eaLnBrk="1" hangingPunct="1">
              <a:lnSpc>
                <a:spcPct val="90000"/>
              </a:lnSpc>
              <a:buClr>
                <a:schemeClr val="tx1"/>
              </a:buClr>
              <a:buFont typeface="Wingdings" pitchFamily="2" charset="2"/>
              <a:buChar char="Ø"/>
              <a:defRPr/>
            </a:pPr>
            <a:r>
              <a:rPr lang="en-US" b="0" dirty="0" smtClean="0"/>
              <a:t>Employee </a:t>
            </a:r>
            <a:r>
              <a:rPr lang="en-US" b="0" dirty="0"/>
              <a:t>-</a:t>
            </a:r>
            <a:r>
              <a:rPr lang="en-US" b="0" dirty="0" smtClean="0"/>
              <a:t> Run Attendance Report</a:t>
            </a:r>
          </a:p>
          <a:p>
            <a:pPr marL="228600" lvl="1" indent="0" eaLnBrk="1" hangingPunct="1">
              <a:lnSpc>
                <a:spcPct val="90000"/>
              </a:lnSpc>
              <a:buClr>
                <a:schemeClr val="tx1"/>
              </a:buClr>
              <a:buFont typeface="Wingdings" pitchFamily="2" charset="2"/>
              <a:buChar char="Ø"/>
              <a:defRPr/>
            </a:pPr>
            <a:r>
              <a:rPr lang="en-US" b="0" dirty="0" smtClean="0"/>
              <a:t>Approver Training</a:t>
            </a:r>
            <a:r>
              <a:rPr lang="en-US" dirty="0" smtClean="0"/>
              <a:t/>
            </a:r>
            <a:br>
              <a:rPr lang="en-US" dirty="0" smtClean="0"/>
            </a:br>
            <a:endParaRPr lang="en-US" dirty="0" smtClean="0"/>
          </a:p>
          <a:p>
            <a:pPr lvl="1" eaLnBrk="1" hangingPunct="1">
              <a:lnSpc>
                <a:spcPct val="90000"/>
              </a:lnSpc>
              <a:buClr>
                <a:schemeClr val="tx1"/>
              </a:buClr>
              <a:buFont typeface="Wingdings" pitchFamily="2" charset="2"/>
              <a:buNone/>
              <a:defRPr/>
            </a:pPr>
            <a:endParaRPr lang="en-US" dirty="0" smtClean="0"/>
          </a:p>
          <a:p>
            <a:pPr marL="0" indent="0" eaLnBrk="1" hangingPunct="1">
              <a:lnSpc>
                <a:spcPct val="90000"/>
              </a:lnSpc>
              <a:buClr>
                <a:schemeClr val="tx1"/>
              </a:buClr>
              <a:buFont typeface="Wingdings" pitchFamily="2" charset="2"/>
              <a:buChar char="Ø"/>
              <a:defRPr/>
            </a:pPr>
            <a:endParaRPr lang="en-US" sz="2400" dirty="0" smtClean="0">
              <a:solidFill>
                <a:schemeClr val="accent2"/>
              </a:solidFill>
            </a:endParaRPr>
          </a:p>
        </p:txBody>
      </p:sp>
    </p:spTree>
  </p:cSld>
  <p:clrMapOvr>
    <a:masterClrMapping/>
  </p:clrMapOvr>
  <p:transition spd="slow" advTm="13804"/>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4735BDB4-40D0-4DAA-8D58-079E2BDE1474}" type="slidenum">
              <a:rPr lang="en-US" sz="1400" b="0" smtClean="0"/>
              <a:pPr eaLnBrk="1" hangingPunct="1"/>
              <a:t>40</a:t>
            </a:fld>
            <a:endParaRPr lang="en-US" sz="1400" b="0" smtClean="0"/>
          </a:p>
        </p:txBody>
      </p:sp>
      <p:sp>
        <p:nvSpPr>
          <p:cNvPr id="46083" name="Rectangle 2"/>
          <p:cNvSpPr>
            <a:spLocks noGrp="1" noChangeArrowheads="1"/>
          </p:cNvSpPr>
          <p:nvPr>
            <p:ph type="title"/>
          </p:nvPr>
        </p:nvSpPr>
        <p:spPr>
          <a:noFill/>
        </p:spPr>
        <p:txBody>
          <a:bodyPr/>
          <a:lstStyle/>
          <a:p>
            <a:pPr eaLnBrk="1" hangingPunct="1"/>
            <a:r>
              <a:rPr lang="en-US" smtClean="0"/>
              <a:t>Approving Time</a:t>
            </a:r>
          </a:p>
        </p:txBody>
      </p:sp>
      <p:pic>
        <p:nvPicPr>
          <p:cNvPr id="4608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76400"/>
            <a:ext cx="54133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5257800" y="3505200"/>
            <a:ext cx="2667000" cy="9144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lang="en-US" sz="1200" dirty="0" smtClean="0"/>
              <a:t>Core-CT will provide a save confirmation.</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lang="en-US" sz="1200" dirty="0" smtClean="0"/>
              <a:t>Click the “OK” button to continue.</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cxnSp>
        <p:nvCxnSpPr>
          <p:cNvPr id="5" name="Straight Arrow Connector 4"/>
          <p:cNvCxnSpPr/>
          <p:nvPr/>
        </p:nvCxnSpPr>
        <p:spPr bwMode="auto">
          <a:xfrm flipH="1" flipV="1">
            <a:off x="2438400" y="3581400"/>
            <a:ext cx="2819400" cy="3810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4962"/>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9B103354-6D90-490A-811B-50E83213AE1C}" type="slidenum">
              <a:rPr lang="en-US" sz="1400" b="0" smtClean="0"/>
              <a:pPr eaLnBrk="1" hangingPunct="1"/>
              <a:t>41</a:t>
            </a:fld>
            <a:endParaRPr lang="en-US" sz="1400" b="0" dirty="0" smtClean="0"/>
          </a:p>
        </p:txBody>
      </p:sp>
      <p:sp>
        <p:nvSpPr>
          <p:cNvPr id="47107" name="Rectangle 6"/>
          <p:cNvSpPr>
            <a:spLocks noChangeArrowheads="1"/>
          </p:cNvSpPr>
          <p:nvPr/>
        </p:nvSpPr>
        <p:spPr bwMode="auto">
          <a:xfrm>
            <a:off x="2209800" y="2971800"/>
            <a:ext cx="228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8" name="Rectangle 12"/>
          <p:cNvSpPr>
            <a:spLocks noGrp="1" noChangeArrowheads="1"/>
          </p:cNvSpPr>
          <p:nvPr>
            <p:ph type="title"/>
          </p:nvPr>
        </p:nvSpPr>
        <p:spPr>
          <a:noFill/>
        </p:spPr>
        <p:txBody>
          <a:bodyPr/>
          <a:lstStyle/>
          <a:p>
            <a:pPr eaLnBrk="1" hangingPunct="1"/>
            <a:r>
              <a:rPr lang="en-US" smtClean="0"/>
              <a:t>Approving Time</a:t>
            </a:r>
          </a:p>
        </p:txBody>
      </p:sp>
      <p:pic>
        <p:nvPicPr>
          <p:cNvPr id="4710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00200"/>
            <a:ext cx="86233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4194419" y="5210908"/>
            <a:ext cx="3657600" cy="838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Arial" charset="0"/>
              </a:rPr>
              <a:t>System will bring</a:t>
            </a:r>
            <a:r>
              <a:rPr kumimoji="0" lang="en-US" sz="1200" b="1" i="0" u="none" strike="noStrike" cap="none" normalizeH="0" dirty="0" smtClean="0">
                <a:ln>
                  <a:noFill/>
                </a:ln>
                <a:solidFill>
                  <a:schemeClr val="tx1"/>
                </a:solidFill>
                <a:effectLst/>
                <a:latin typeface="Arial" charset="0"/>
              </a:rPr>
              <a:t> you back to employees “Approve Payable Time” screen.  </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lang="en-US" sz="1200" baseline="0" dirty="0" smtClean="0"/>
              <a:t>In this case there is no more</a:t>
            </a:r>
            <a:r>
              <a:rPr lang="en-US" sz="1200" dirty="0" smtClean="0"/>
              <a:t> time that needs approval for Daffy Duck</a:t>
            </a:r>
            <a:endParaRPr kumimoji="0" lang="en-US" sz="1200" b="1" i="0" u="none" strike="noStrike" cap="none" normalizeH="0" baseline="0" dirty="0" smtClean="0">
              <a:ln>
                <a:noFill/>
              </a:ln>
              <a:solidFill>
                <a:schemeClr val="tx1"/>
              </a:solidFill>
              <a:effectLst/>
              <a:latin typeface="Arial" charset="0"/>
            </a:endParaRPr>
          </a:p>
        </p:txBody>
      </p:sp>
      <p:sp>
        <p:nvSpPr>
          <p:cNvPr id="4" name="Rectangle 3"/>
          <p:cNvSpPr/>
          <p:nvPr/>
        </p:nvSpPr>
        <p:spPr bwMode="auto">
          <a:xfrm>
            <a:off x="6331438" y="3124200"/>
            <a:ext cx="2514600" cy="1066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At this time you can either</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lang="en-US" sz="1200" dirty="0"/>
              <a:t>C</a:t>
            </a:r>
            <a:r>
              <a:rPr kumimoji="0" lang="en-US" sz="1200" b="1" i="0" u="none" strike="noStrike" cap="none" normalizeH="0" baseline="0" dirty="0" smtClean="0">
                <a:ln>
                  <a:noFill/>
                </a:ln>
                <a:solidFill>
                  <a:schemeClr val="tx1"/>
                </a:solidFill>
                <a:effectLst/>
                <a:latin typeface="Arial" charset="0"/>
              </a:rPr>
              <a:t>lick</a:t>
            </a:r>
            <a:r>
              <a:rPr kumimoji="0" lang="en-US" sz="1200" b="1" i="0" u="none" strike="noStrike" cap="none" normalizeH="0" dirty="0" smtClean="0">
                <a:ln>
                  <a:noFill/>
                </a:ln>
                <a:solidFill>
                  <a:schemeClr val="tx1"/>
                </a:solidFill>
                <a:effectLst/>
                <a:latin typeface="Arial" charset="0"/>
              </a:rPr>
              <a:t> on the “Next Employee” link or</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lang="en-US" sz="1200" dirty="0"/>
              <a:t>C</a:t>
            </a:r>
            <a:r>
              <a:rPr lang="en-US" sz="1200" dirty="0" smtClean="0"/>
              <a:t>lick</a:t>
            </a:r>
            <a:r>
              <a:rPr kumimoji="0" lang="en-US" sz="1200" b="1" i="0" u="none" strike="noStrike" cap="none" normalizeH="0" dirty="0" smtClean="0">
                <a:ln>
                  <a:noFill/>
                </a:ln>
                <a:solidFill>
                  <a:schemeClr val="tx1"/>
                </a:solidFill>
                <a:effectLst/>
                <a:latin typeface="Arial" charset="0"/>
              </a:rPr>
              <a:t> on the “Return to Approval Summary” link </a:t>
            </a:r>
            <a:endParaRPr kumimoji="0" lang="en-US" sz="1200" b="1" i="0" u="none" strike="noStrike" cap="none" normalizeH="0" baseline="0" dirty="0" smtClean="0">
              <a:ln>
                <a:noFill/>
              </a:ln>
              <a:solidFill>
                <a:schemeClr val="tx1"/>
              </a:solidFill>
              <a:effectLst/>
              <a:latin typeface="Arial" charset="0"/>
            </a:endParaRPr>
          </a:p>
        </p:txBody>
      </p:sp>
      <p:cxnSp>
        <p:nvCxnSpPr>
          <p:cNvPr id="9" name="Straight Arrow Connector 8"/>
          <p:cNvCxnSpPr/>
          <p:nvPr/>
        </p:nvCxnSpPr>
        <p:spPr bwMode="auto">
          <a:xfrm flipH="1" flipV="1">
            <a:off x="5715000" y="2743200"/>
            <a:ext cx="616438" cy="838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a:stCxn id="4" idx="1"/>
          </p:cNvCxnSpPr>
          <p:nvPr/>
        </p:nvCxnSpPr>
        <p:spPr bwMode="auto">
          <a:xfrm flipH="1">
            <a:off x="1752600" y="3657600"/>
            <a:ext cx="4578838" cy="18288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16522"/>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AE0CFA0B-962F-4558-9F20-5823EDF641AD}" type="slidenum">
              <a:rPr lang="en-US" sz="1400" b="0" smtClean="0"/>
              <a:pPr eaLnBrk="1" hangingPunct="1"/>
              <a:t>42</a:t>
            </a:fld>
            <a:endParaRPr lang="en-US" sz="1400" b="0" smtClean="0"/>
          </a:p>
        </p:txBody>
      </p:sp>
      <p:sp>
        <p:nvSpPr>
          <p:cNvPr id="48131" name="Rectangle 2"/>
          <p:cNvSpPr>
            <a:spLocks noGrp="1" noChangeArrowheads="1"/>
          </p:cNvSpPr>
          <p:nvPr>
            <p:ph type="title"/>
          </p:nvPr>
        </p:nvSpPr>
        <p:spPr/>
        <p:txBody>
          <a:bodyPr/>
          <a:lstStyle/>
          <a:p>
            <a:pPr eaLnBrk="1" hangingPunct="1"/>
            <a:r>
              <a:rPr lang="en-US" smtClean="0"/>
              <a:t>Review - Supervisor – Approve Time</a:t>
            </a:r>
          </a:p>
        </p:txBody>
      </p:sp>
      <p:sp>
        <p:nvSpPr>
          <p:cNvPr id="48132" name="Rectangle 3"/>
          <p:cNvSpPr>
            <a:spLocks noGrp="1" noChangeArrowheads="1"/>
          </p:cNvSpPr>
          <p:nvPr>
            <p:ph type="body" idx="1"/>
          </p:nvPr>
        </p:nvSpPr>
        <p:spPr>
          <a:xfrm>
            <a:off x="228600" y="1600200"/>
            <a:ext cx="8763000" cy="4648200"/>
          </a:xfrm>
        </p:spPr>
        <p:txBody>
          <a:bodyPr/>
          <a:lstStyle/>
          <a:p>
            <a:pPr marL="0" indent="0" eaLnBrk="1" hangingPunct="1">
              <a:spcBef>
                <a:spcPct val="0"/>
              </a:spcBef>
              <a:spcAft>
                <a:spcPct val="0"/>
              </a:spcAft>
            </a:pPr>
            <a:r>
              <a:rPr lang="en-US" smtClean="0"/>
              <a:t>When approving Time, remember the following:</a:t>
            </a:r>
          </a:p>
          <a:p>
            <a:pPr lvl="1" eaLnBrk="1" hangingPunct="1"/>
            <a:r>
              <a:rPr lang="en-US" b="0" smtClean="0"/>
              <a:t>Time associated to an exception is not available for approval until the exception is cleared (access the Timesheet to view and correct Exceptions)</a:t>
            </a:r>
          </a:p>
          <a:p>
            <a:pPr lvl="1" eaLnBrk="1" hangingPunct="1"/>
            <a:r>
              <a:rPr lang="en-US" b="0" smtClean="0"/>
              <a:t>If one portion of Time entered generates an error, all time entered on that day is in error. When the Exception is corrected, the entire day is corrected</a:t>
            </a:r>
          </a:p>
          <a:p>
            <a:pPr lvl="1" eaLnBrk="1" hangingPunct="1"/>
            <a:r>
              <a:rPr lang="en-US" b="0" smtClean="0"/>
              <a:t>Once Time is approved, its status changes to Approved-Ready for Payroll</a:t>
            </a:r>
          </a:p>
          <a:p>
            <a:pPr lvl="1" eaLnBrk="1" hangingPunct="1"/>
            <a:r>
              <a:rPr lang="en-US" b="0" smtClean="0"/>
              <a:t>Time cannot be unapproved but it can be changed on the Timesheet</a:t>
            </a:r>
          </a:p>
          <a:p>
            <a:pPr lvl="1" eaLnBrk="1" hangingPunct="1"/>
            <a:r>
              <a:rPr lang="en-US" b="0" smtClean="0"/>
              <a:t>If Time is updated, it must reprocess through Time Admin before you can approve it</a:t>
            </a:r>
          </a:p>
          <a:p>
            <a:pPr lvl="1" eaLnBrk="1" hangingPunct="1"/>
            <a:r>
              <a:rPr lang="en-US" b="0" smtClean="0"/>
              <a:t>If Time is not approved (including changes), then those entries will not be sent to payroll</a:t>
            </a:r>
          </a:p>
        </p:txBody>
      </p:sp>
    </p:spTree>
  </p:cSld>
  <p:clrMapOvr>
    <a:masterClrMapping/>
  </p:clrMapOvr>
  <p:transition spd="slow" advTm="76749"/>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1ABF054-61A5-4087-A7C6-F21FE40CB897}" type="slidenum">
              <a:rPr lang="en-US" sz="1400" b="0" smtClean="0"/>
              <a:pPr eaLnBrk="1" hangingPunct="1"/>
              <a:t>43</a:t>
            </a:fld>
            <a:endParaRPr lang="en-US" sz="1400" b="0" smtClean="0"/>
          </a:p>
        </p:txBody>
      </p:sp>
      <p:sp>
        <p:nvSpPr>
          <p:cNvPr id="52227" name="Rectangle 3"/>
          <p:cNvSpPr>
            <a:spLocks noGrp="1" noChangeArrowheads="1"/>
          </p:cNvSpPr>
          <p:nvPr>
            <p:ph type="body" sz="half" idx="1"/>
          </p:nvPr>
        </p:nvSpPr>
        <p:spPr>
          <a:xfrm>
            <a:off x="228600" y="1447800"/>
            <a:ext cx="8458200" cy="5410200"/>
          </a:xfrm>
        </p:spPr>
        <p:txBody>
          <a:bodyPr/>
          <a:lstStyle/>
          <a:p>
            <a:pPr marL="381000" indent="-381000" eaLnBrk="1" hangingPunct="1">
              <a:spcBef>
                <a:spcPct val="0"/>
              </a:spcBef>
              <a:spcAft>
                <a:spcPct val="0"/>
              </a:spcAft>
            </a:pPr>
            <a:r>
              <a:rPr lang="en-US" sz="1800" smtClean="0"/>
              <a:t>Answer the following questions:</a:t>
            </a:r>
          </a:p>
          <a:p>
            <a:pPr marL="687388" lvl="1" indent="-342900" eaLnBrk="1" hangingPunct="1">
              <a:buFontTx/>
              <a:buAutoNum type="arabicPeriod"/>
            </a:pPr>
            <a:r>
              <a:rPr lang="en-US" b="0" smtClean="0"/>
              <a:t>How can a supervisor locate an exception?</a:t>
            </a:r>
          </a:p>
          <a:p>
            <a:pPr marL="687388" lvl="1" indent="-342900" eaLnBrk="1" hangingPunct="1">
              <a:buFontTx/>
              <a:buNone/>
            </a:pPr>
            <a:r>
              <a:rPr lang="en-US" b="0" smtClean="0"/>
              <a:t>	a. Click the “Adjust Reported Time” link</a:t>
            </a:r>
          </a:p>
          <a:p>
            <a:pPr marL="687388" lvl="1" indent="-342900" eaLnBrk="1" hangingPunct="1">
              <a:buFontTx/>
              <a:buNone/>
            </a:pPr>
            <a:r>
              <a:rPr lang="en-US" b="0" smtClean="0"/>
              <a:t>	b. Look for the alarm clock icon on the Approval Summary page</a:t>
            </a:r>
          </a:p>
          <a:p>
            <a:pPr marL="687388" lvl="1" indent="-342900" eaLnBrk="1" hangingPunct="1">
              <a:buFontTx/>
              <a:buAutoNum type="arabicPeriod" startAt="2"/>
            </a:pPr>
            <a:r>
              <a:rPr lang="en-US" b="0" smtClean="0"/>
              <a:t>What happens if the supervisor does not approve time for an employee?</a:t>
            </a:r>
          </a:p>
          <a:p>
            <a:pPr marL="687388" lvl="1" indent="-342900" eaLnBrk="1" hangingPunct="1">
              <a:buFontTx/>
              <a:buNone/>
            </a:pPr>
            <a:r>
              <a:rPr lang="en-US" b="0" smtClean="0"/>
              <a:t>	Nothing; unapproved time is not collected by the Payroll module.  An employee will not be paid for unapproved time.</a:t>
            </a:r>
          </a:p>
          <a:p>
            <a:pPr marL="687388" lvl="1" indent="-342900" eaLnBrk="1" hangingPunct="1">
              <a:buFontTx/>
              <a:buAutoNum type="arabicPeriod" startAt="3"/>
            </a:pPr>
            <a:r>
              <a:rPr lang="en-US" b="0" smtClean="0"/>
              <a:t>Whose time can a supervisor approve?</a:t>
            </a:r>
          </a:p>
          <a:p>
            <a:pPr marL="687388" lvl="1" indent="-342900" eaLnBrk="1" hangingPunct="1">
              <a:buFontTx/>
              <a:buNone/>
            </a:pPr>
            <a:r>
              <a:rPr lang="en-US" b="0" smtClean="0"/>
              <a:t>	Employees in the Time and Labor Group(s) assigned to him or her</a:t>
            </a:r>
          </a:p>
          <a:p>
            <a:pPr marL="687388" lvl="1" indent="-342900" eaLnBrk="1" hangingPunct="1">
              <a:buFontTx/>
              <a:buAutoNum type="arabicPeriod" startAt="4"/>
            </a:pPr>
            <a:r>
              <a:rPr lang="en-US" b="0" smtClean="0"/>
              <a:t>How does a supervisor unapprove time?</a:t>
            </a:r>
          </a:p>
          <a:p>
            <a:pPr marL="687388" lvl="1" indent="-342900" eaLnBrk="1" hangingPunct="1">
              <a:buFontTx/>
              <a:buNone/>
            </a:pPr>
            <a:r>
              <a:rPr lang="en-US" b="0" smtClean="0"/>
              <a:t>	Delete the entry from the Timesheet (Remember that new or replacement time entries must go through the Time Admin process before being approved.)</a:t>
            </a:r>
          </a:p>
        </p:txBody>
      </p:sp>
      <p:sp>
        <p:nvSpPr>
          <p:cNvPr id="49156" name="Rectangle 6"/>
          <p:cNvSpPr>
            <a:spLocks noGrp="1" noChangeArrowheads="1"/>
          </p:cNvSpPr>
          <p:nvPr>
            <p:ph type="title"/>
          </p:nvPr>
        </p:nvSpPr>
        <p:spPr>
          <a:noFill/>
        </p:spPr>
        <p:txBody>
          <a:bodyPr/>
          <a:lstStyle/>
          <a:p>
            <a:pPr eaLnBrk="1" hangingPunct="1"/>
            <a:r>
              <a:rPr lang="en-US" smtClean="0"/>
              <a:t>Knowledge Check - Supervisor – Approve Time</a:t>
            </a:r>
          </a:p>
        </p:txBody>
      </p:sp>
    </p:spTree>
    <p:custDataLst>
      <p:tags r:id="rId1"/>
    </p:custDataLst>
  </p:cSld>
  <p:clrMapOvr>
    <a:masterClrMapping/>
  </p:clrMapOvr>
  <p:transition spd="slow" advTm="1128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barn(inVertical)">
                                      <p:cBhvr>
                                        <p:cTn id="7" dur="500"/>
                                        <p:tgtEl>
                                          <p:spTgt spid="522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barn(inVertical)">
                                      <p:cBhvr>
                                        <p:cTn id="12" dur="500"/>
                                        <p:tgtEl>
                                          <p:spTgt spid="52227">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animEffect transition="in" filter="barn(inVertical)">
                                      <p:cBhvr>
                                        <p:cTn id="15" dur="500"/>
                                        <p:tgtEl>
                                          <p:spTgt spid="5222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52227">
                                            <p:txEl>
                                              <p:pRg st="4" end="4"/>
                                            </p:txEl>
                                          </p:spTgt>
                                        </p:tgtEl>
                                        <p:attrNameLst>
                                          <p:attrName>style.visibility</p:attrName>
                                        </p:attrNameLst>
                                      </p:cBhvr>
                                      <p:to>
                                        <p:strVal val="visible"/>
                                      </p:to>
                                    </p:set>
                                    <p:animEffect transition="in" filter="barn(inVertical)">
                                      <p:cBhvr>
                                        <p:cTn id="20" dur="500"/>
                                        <p:tgtEl>
                                          <p:spTgt spid="52227">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52227">
                                            <p:txEl>
                                              <p:pRg st="5" end="5"/>
                                            </p:txEl>
                                          </p:spTgt>
                                        </p:tgtEl>
                                        <p:attrNameLst>
                                          <p:attrName>style.visibility</p:attrName>
                                        </p:attrNameLst>
                                      </p:cBhvr>
                                      <p:to>
                                        <p:strVal val="visible"/>
                                      </p:to>
                                    </p:set>
                                    <p:animEffect transition="in" filter="barn(inVertical)">
                                      <p:cBhvr>
                                        <p:cTn id="25" dur="500"/>
                                        <p:tgtEl>
                                          <p:spTgt spid="52227">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52227">
                                            <p:txEl>
                                              <p:pRg st="6" end="6"/>
                                            </p:txEl>
                                          </p:spTgt>
                                        </p:tgtEl>
                                        <p:attrNameLst>
                                          <p:attrName>style.visibility</p:attrName>
                                        </p:attrNameLst>
                                      </p:cBhvr>
                                      <p:to>
                                        <p:strVal val="visible"/>
                                      </p:to>
                                    </p:set>
                                    <p:animEffect transition="in" filter="barn(inVertical)">
                                      <p:cBhvr>
                                        <p:cTn id="30" dur="500"/>
                                        <p:tgtEl>
                                          <p:spTgt spid="52227">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52227">
                                            <p:txEl>
                                              <p:pRg st="7" end="7"/>
                                            </p:txEl>
                                          </p:spTgt>
                                        </p:tgtEl>
                                        <p:attrNameLst>
                                          <p:attrName>style.visibility</p:attrName>
                                        </p:attrNameLst>
                                      </p:cBhvr>
                                      <p:to>
                                        <p:strVal val="visible"/>
                                      </p:to>
                                    </p:set>
                                    <p:animEffect transition="in" filter="barn(inVertical)">
                                      <p:cBhvr>
                                        <p:cTn id="35" dur="500"/>
                                        <p:tgtEl>
                                          <p:spTgt spid="52227">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52227">
                                            <p:txEl>
                                              <p:pRg st="8" end="8"/>
                                            </p:txEl>
                                          </p:spTgt>
                                        </p:tgtEl>
                                        <p:attrNameLst>
                                          <p:attrName>style.visibility</p:attrName>
                                        </p:attrNameLst>
                                      </p:cBhvr>
                                      <p:to>
                                        <p:strVal val="visible"/>
                                      </p:to>
                                    </p:set>
                                    <p:animEffect transition="in" filter="barn(inVertical)">
                                      <p:cBhvr>
                                        <p:cTn id="40" dur="500"/>
                                        <p:tgtEl>
                                          <p:spTgt spid="52227">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nodeType="clickEffect">
                                  <p:stCondLst>
                                    <p:cond delay="0"/>
                                  </p:stCondLst>
                                  <p:childTnLst>
                                    <p:set>
                                      <p:cBhvr>
                                        <p:cTn id="44" dur="1" fill="hold">
                                          <p:stCondLst>
                                            <p:cond delay="0"/>
                                          </p:stCondLst>
                                        </p:cTn>
                                        <p:tgtEl>
                                          <p:spTgt spid="52227">
                                            <p:txEl>
                                              <p:pRg st="9" end="9"/>
                                            </p:txEl>
                                          </p:spTgt>
                                        </p:tgtEl>
                                        <p:attrNameLst>
                                          <p:attrName>style.visibility</p:attrName>
                                        </p:attrNameLst>
                                      </p:cBhvr>
                                      <p:to>
                                        <p:strVal val="visible"/>
                                      </p:to>
                                    </p:set>
                                    <p:animEffect transition="in" filter="barn(inVertical)">
                                      <p:cBhvr>
                                        <p:cTn id="45" dur="500"/>
                                        <p:tgtEl>
                                          <p:spTgt spid="522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1164C948-33A7-430C-AC16-2D6374280B27}" type="slidenum">
              <a:rPr lang="en-US" sz="1400" b="0" smtClean="0"/>
              <a:pPr eaLnBrk="1" hangingPunct="1"/>
              <a:t>44</a:t>
            </a:fld>
            <a:endParaRPr lang="en-US" sz="1400" b="0" smtClean="0"/>
          </a:p>
        </p:txBody>
      </p:sp>
      <p:sp>
        <p:nvSpPr>
          <p:cNvPr id="50179" name="Rectangle 2"/>
          <p:cNvSpPr>
            <a:spLocks noGrp="1" noChangeArrowheads="1"/>
          </p:cNvSpPr>
          <p:nvPr>
            <p:ph type="body" idx="1"/>
          </p:nvPr>
        </p:nvSpPr>
        <p:spPr>
          <a:xfrm>
            <a:off x="228600" y="1600200"/>
            <a:ext cx="8686800" cy="4525963"/>
          </a:xfrm>
        </p:spPr>
        <p:txBody>
          <a:bodyPr/>
          <a:lstStyle/>
          <a:p>
            <a:pPr marL="0" indent="0" eaLnBrk="1" hangingPunct="1">
              <a:spcBef>
                <a:spcPct val="0"/>
              </a:spcBef>
            </a:pPr>
            <a:r>
              <a:rPr lang="en-US" sz="1800" smtClean="0"/>
              <a:t>Welcome to the Time and Labor Supervisor Self Service Course!</a:t>
            </a:r>
          </a:p>
          <a:p>
            <a:pPr lvl="1" eaLnBrk="1" hangingPunct="1"/>
            <a:r>
              <a:rPr lang="en-US" b="0" smtClean="0"/>
              <a:t>Supervisor - Approve Time</a:t>
            </a:r>
          </a:p>
          <a:p>
            <a:pPr lvl="1" eaLnBrk="1" hangingPunct="1"/>
            <a:r>
              <a:rPr lang="en-US" smtClean="0">
                <a:solidFill>
                  <a:srgbClr val="0000FF"/>
                </a:solidFill>
              </a:rPr>
              <a:t>Supervisor – Run Reports</a:t>
            </a:r>
            <a:r>
              <a:rPr lang="en-US" b="0" smtClean="0"/>
              <a:t> </a:t>
            </a:r>
          </a:p>
          <a:p>
            <a:pPr lvl="1" eaLnBrk="1" hangingPunct="1"/>
            <a:r>
              <a:rPr lang="en-US" b="0" smtClean="0"/>
              <a:t>Conclusion</a:t>
            </a:r>
          </a:p>
          <a:p>
            <a:pPr lvl="1" eaLnBrk="1" hangingPunct="1"/>
            <a:r>
              <a:rPr lang="en-US" b="0" smtClean="0"/>
              <a:t>UPK Practice Session (Optional)</a:t>
            </a:r>
          </a:p>
          <a:p>
            <a:pPr lvl="1" eaLnBrk="1" hangingPunct="1"/>
            <a:endParaRPr lang="en-US" b="0" smtClean="0"/>
          </a:p>
        </p:txBody>
      </p:sp>
      <p:sp>
        <p:nvSpPr>
          <p:cNvPr id="50180" name="Rectangle 3"/>
          <p:cNvSpPr>
            <a:spLocks noGrp="1" noChangeArrowheads="1"/>
          </p:cNvSpPr>
          <p:nvPr>
            <p:ph type="title"/>
          </p:nvPr>
        </p:nvSpPr>
        <p:spPr>
          <a:noFill/>
        </p:spPr>
        <p:txBody>
          <a:bodyPr/>
          <a:lstStyle/>
          <a:p>
            <a:pPr eaLnBrk="1" hangingPunct="1"/>
            <a:r>
              <a:rPr lang="en-US" smtClean="0"/>
              <a:t>Class Agenda – Supervisor Session</a:t>
            </a:r>
          </a:p>
        </p:txBody>
      </p:sp>
    </p:spTree>
  </p:cSld>
  <p:clrMapOvr>
    <a:masterClrMapping/>
  </p:clrMapOvr>
  <p:transition spd="slow" advTm="7192"/>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9C664FAB-6F19-4753-86D9-92518D0E2DED}" type="slidenum">
              <a:rPr lang="en-US" sz="1400" b="0" smtClean="0"/>
              <a:pPr eaLnBrk="1" hangingPunct="1"/>
              <a:t>45</a:t>
            </a:fld>
            <a:endParaRPr lang="en-US" sz="1400" b="0" smtClean="0"/>
          </a:p>
        </p:txBody>
      </p:sp>
      <p:sp>
        <p:nvSpPr>
          <p:cNvPr id="51203" name="Rectangle 2"/>
          <p:cNvSpPr>
            <a:spLocks noGrp="1" noChangeArrowheads="1"/>
          </p:cNvSpPr>
          <p:nvPr>
            <p:ph type="title"/>
          </p:nvPr>
        </p:nvSpPr>
        <p:spPr/>
        <p:txBody>
          <a:bodyPr/>
          <a:lstStyle/>
          <a:p>
            <a:pPr eaLnBrk="1" hangingPunct="1"/>
            <a:r>
              <a:rPr lang="en-US" smtClean="0"/>
              <a:t>Overview - Supervisor – Run Reports</a:t>
            </a:r>
          </a:p>
        </p:txBody>
      </p:sp>
      <p:sp>
        <p:nvSpPr>
          <p:cNvPr id="51204" name="Rectangle 3"/>
          <p:cNvSpPr>
            <a:spLocks noGrp="1" noChangeArrowheads="1"/>
          </p:cNvSpPr>
          <p:nvPr>
            <p:ph type="body" idx="1"/>
          </p:nvPr>
        </p:nvSpPr>
        <p:spPr>
          <a:xfrm>
            <a:off x="228600" y="1600200"/>
            <a:ext cx="8153400" cy="4191000"/>
          </a:xfrm>
        </p:spPr>
        <p:txBody>
          <a:bodyPr/>
          <a:lstStyle/>
          <a:p>
            <a:pPr marL="0" indent="0" eaLnBrk="1" hangingPunct="1">
              <a:spcBef>
                <a:spcPct val="0"/>
              </a:spcBef>
              <a:spcAft>
                <a:spcPct val="0"/>
              </a:spcAft>
            </a:pPr>
            <a:r>
              <a:rPr lang="en-US" smtClean="0">
                <a:solidFill>
                  <a:schemeClr val="tx2"/>
                </a:solidFill>
              </a:rPr>
              <a:t>Time &amp; Labor reports can assist you in being proactive and in identifying issues. </a:t>
            </a:r>
          </a:p>
          <a:p>
            <a:pPr lvl="1" eaLnBrk="1" hangingPunct="1"/>
            <a:r>
              <a:rPr lang="en-US" b="0" smtClean="0"/>
              <a:t>The Run Control ID is the name of your Report, i.e. TRCUsageSFAM</a:t>
            </a:r>
          </a:p>
          <a:p>
            <a:pPr lvl="1" eaLnBrk="1" hangingPunct="1"/>
            <a:r>
              <a:rPr lang="en-US" b="0" smtClean="0"/>
              <a:t>Once a Run Control ID is saved, it can be reused</a:t>
            </a:r>
          </a:p>
          <a:p>
            <a:pPr lvl="1" eaLnBrk="1" hangingPunct="1"/>
            <a:r>
              <a:rPr lang="en-US" b="0" smtClean="0"/>
              <a:t>You can run reports for all employees you have access to by choosing an individual employee, a group of employees or a department</a:t>
            </a:r>
          </a:p>
          <a:p>
            <a:pPr lvl="1" eaLnBrk="1" hangingPunct="1"/>
            <a:r>
              <a:rPr lang="en-US" b="0" smtClean="0"/>
              <a:t>The more specific your criteria, the more specific your results</a:t>
            </a:r>
          </a:p>
          <a:p>
            <a:pPr lvl="1" eaLnBrk="1" hangingPunct="1">
              <a:buFontTx/>
              <a:buNone/>
            </a:pPr>
            <a:endParaRPr lang="en-US" b="0" smtClean="0"/>
          </a:p>
          <a:p>
            <a:pPr lvl="1" eaLnBrk="1" hangingPunct="1">
              <a:buFontTx/>
              <a:buNone/>
            </a:pPr>
            <a:endParaRPr lang="en-US" b="0" smtClean="0"/>
          </a:p>
        </p:txBody>
      </p:sp>
    </p:spTree>
  </p:cSld>
  <p:clrMapOvr>
    <a:masterClrMapping/>
  </p:clrMapOvr>
  <p:transition spd="slow" advTm="75576"/>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B824B212-F1BC-4AEF-A99E-B031D649B986}" type="slidenum">
              <a:rPr lang="en-US" sz="1400" b="0" smtClean="0"/>
              <a:pPr eaLnBrk="1" hangingPunct="1"/>
              <a:t>46</a:t>
            </a:fld>
            <a:endParaRPr lang="en-US" sz="1400" b="0" smtClean="0"/>
          </a:p>
        </p:txBody>
      </p:sp>
      <p:sp>
        <p:nvSpPr>
          <p:cNvPr id="52227" name="Rectangle 2"/>
          <p:cNvSpPr>
            <a:spLocks noGrp="1" noChangeArrowheads="1"/>
          </p:cNvSpPr>
          <p:nvPr>
            <p:ph type="title"/>
          </p:nvPr>
        </p:nvSpPr>
        <p:spPr/>
        <p:txBody>
          <a:bodyPr/>
          <a:lstStyle/>
          <a:p>
            <a:pPr eaLnBrk="1" hangingPunct="1"/>
            <a:r>
              <a:rPr lang="en-US" smtClean="0"/>
              <a:t>Key Points - Supervisor – Running Reports</a:t>
            </a:r>
          </a:p>
        </p:txBody>
      </p:sp>
      <p:sp>
        <p:nvSpPr>
          <p:cNvPr id="52228" name="Rectangle 3"/>
          <p:cNvSpPr>
            <a:spLocks noGrp="1" noChangeArrowheads="1"/>
          </p:cNvSpPr>
          <p:nvPr>
            <p:ph type="body" idx="1"/>
          </p:nvPr>
        </p:nvSpPr>
        <p:spPr>
          <a:xfrm>
            <a:off x="228600" y="1600200"/>
            <a:ext cx="8229600" cy="4876800"/>
          </a:xfrm>
        </p:spPr>
        <p:txBody>
          <a:bodyPr/>
          <a:lstStyle/>
          <a:p>
            <a:pPr marL="0" indent="0" eaLnBrk="1" hangingPunct="1">
              <a:spcBef>
                <a:spcPct val="0"/>
              </a:spcBef>
              <a:spcAft>
                <a:spcPct val="0"/>
              </a:spcAft>
            </a:pPr>
            <a:r>
              <a:rPr lang="en-US" smtClean="0"/>
              <a:t>When running reports, remember the following:</a:t>
            </a:r>
          </a:p>
          <a:p>
            <a:pPr lvl="1" eaLnBrk="1" hangingPunct="1"/>
            <a:r>
              <a:rPr lang="en-US" b="0" smtClean="0"/>
              <a:t>You can add a new report or run a previously saved report</a:t>
            </a:r>
          </a:p>
          <a:p>
            <a:pPr lvl="1" eaLnBrk="1" hangingPunct="1"/>
            <a:r>
              <a:rPr lang="en-US" b="0" smtClean="0"/>
              <a:t>You can adjust a previously saved report’s criteria to receive new information</a:t>
            </a:r>
          </a:p>
        </p:txBody>
      </p:sp>
    </p:spTree>
  </p:cSld>
  <p:clrMapOvr>
    <a:masterClrMapping/>
  </p:clrMapOvr>
  <p:transition spd="slow" advTm="37523"/>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52BED8C0-C6B9-43FE-B3CA-7B348185817F}" type="slidenum">
              <a:rPr lang="en-US" sz="1400" b="0" smtClean="0"/>
              <a:pPr eaLnBrk="1" hangingPunct="1"/>
              <a:t>47</a:t>
            </a:fld>
            <a:endParaRPr lang="en-US" sz="1400" b="0" smtClean="0"/>
          </a:p>
        </p:txBody>
      </p:sp>
      <p:sp>
        <p:nvSpPr>
          <p:cNvPr id="53251" name="Rectangle 2"/>
          <p:cNvSpPr>
            <a:spLocks noGrp="1" noChangeArrowheads="1"/>
          </p:cNvSpPr>
          <p:nvPr>
            <p:ph type="title"/>
          </p:nvPr>
        </p:nvSpPr>
        <p:spPr/>
        <p:txBody>
          <a:bodyPr/>
          <a:lstStyle/>
          <a:p>
            <a:pPr eaLnBrk="1" hangingPunct="1"/>
            <a:r>
              <a:rPr lang="en-US" smtClean="0"/>
              <a:t>Walk-through and Exercise - Supervisor – Run a Report</a:t>
            </a:r>
          </a:p>
        </p:txBody>
      </p:sp>
      <p:sp>
        <p:nvSpPr>
          <p:cNvPr id="53252" name="Rectangle 3"/>
          <p:cNvSpPr>
            <a:spLocks noGrp="1" noChangeArrowheads="1"/>
          </p:cNvSpPr>
          <p:nvPr>
            <p:ph type="body" idx="1"/>
          </p:nvPr>
        </p:nvSpPr>
        <p:spPr/>
        <p:txBody>
          <a:bodyPr/>
          <a:lstStyle/>
          <a:p>
            <a:pPr marL="0" indent="0" eaLnBrk="1" hangingPunct="1">
              <a:spcBef>
                <a:spcPct val="0"/>
              </a:spcBef>
              <a:spcAft>
                <a:spcPct val="0"/>
              </a:spcAft>
            </a:pPr>
            <a:r>
              <a:rPr lang="en-US" smtClean="0"/>
              <a:t>Step-by-Step Demonstration.</a:t>
            </a:r>
          </a:p>
          <a:p>
            <a:pPr lvl="1" eaLnBrk="1" hangingPunct="1"/>
            <a:r>
              <a:rPr lang="en-US" b="0" smtClean="0"/>
              <a:t>First, we will walk-through the process together</a:t>
            </a:r>
          </a:p>
          <a:p>
            <a:pPr lvl="2" eaLnBrk="1" hangingPunct="1"/>
            <a:r>
              <a:rPr lang="en-US" b="0" u="sng" smtClean="0"/>
              <a:t>Scenario</a:t>
            </a:r>
            <a:r>
              <a:rPr lang="en-US" b="0" smtClean="0"/>
              <a:t>:  Add and Run a TRC Usage Report</a:t>
            </a:r>
          </a:p>
          <a:p>
            <a:pPr lvl="2" eaLnBrk="1" hangingPunct="1">
              <a:buFont typeface="Wingdings" pitchFamily="2" charset="2"/>
              <a:buNone/>
            </a:pPr>
            <a:endParaRPr lang="en-US" b="0" smtClean="0"/>
          </a:p>
        </p:txBody>
      </p:sp>
    </p:spTree>
  </p:cSld>
  <p:clrMapOvr>
    <a:masterClrMapping/>
  </p:clrMapOvr>
  <p:transition spd="slow" advTm="25005"/>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B2D1BC55-3411-4714-ABC6-8A2C94EC8478}" type="slidenum">
              <a:rPr lang="en-US" sz="1400" b="0" smtClean="0"/>
              <a:pPr eaLnBrk="1" hangingPunct="1"/>
              <a:t>48</a:t>
            </a:fld>
            <a:endParaRPr lang="en-US" sz="1400" b="0" smtClean="0"/>
          </a:p>
        </p:txBody>
      </p:sp>
      <p:sp>
        <p:nvSpPr>
          <p:cNvPr id="54275" name="Rectangle 3"/>
          <p:cNvSpPr>
            <a:spLocks noGrp="1" noChangeArrowheads="1"/>
          </p:cNvSpPr>
          <p:nvPr>
            <p:ph type="title"/>
          </p:nvPr>
        </p:nvSpPr>
        <p:spPr>
          <a:noFill/>
        </p:spPr>
        <p:txBody>
          <a:bodyPr/>
          <a:lstStyle/>
          <a:p>
            <a:pPr eaLnBrk="1" hangingPunct="1"/>
            <a:r>
              <a:rPr lang="en-US" smtClean="0"/>
              <a:t>Navigation – Running a Report</a:t>
            </a:r>
          </a:p>
        </p:txBody>
      </p:sp>
      <p:pic>
        <p:nvPicPr>
          <p:cNvPr id="5427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524000"/>
            <a:ext cx="4557713"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6858000" y="1143000"/>
            <a:ext cx="2133600" cy="685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Begin</a:t>
            </a:r>
            <a:r>
              <a:rPr kumimoji="0" lang="en-US" sz="1200" b="1" i="0" u="none" strike="noStrike" cap="none" normalizeH="0" dirty="0" smtClean="0">
                <a:ln>
                  <a:noFill/>
                </a:ln>
                <a:solidFill>
                  <a:schemeClr val="tx1"/>
                </a:solidFill>
                <a:effectLst/>
                <a:latin typeface="Arial" charset="0"/>
              </a:rPr>
              <a:t> by clicking in the “Main Menu” Tab on the Core-CT homepage.</a:t>
            </a:r>
            <a:endParaRPr kumimoji="0" lang="en-US" sz="1200" b="1" i="0" u="none" strike="noStrike" cap="none" normalizeH="0" baseline="0" dirty="0" smtClean="0">
              <a:ln>
                <a:noFill/>
              </a:ln>
              <a:solidFill>
                <a:schemeClr val="tx1"/>
              </a:solidFill>
              <a:effectLst/>
              <a:latin typeface="Arial" charset="0"/>
            </a:endParaRPr>
          </a:p>
        </p:txBody>
      </p:sp>
      <p:cxnSp>
        <p:nvCxnSpPr>
          <p:cNvPr id="5" name="Straight Arrow Connector 4"/>
          <p:cNvCxnSpPr>
            <a:stCxn id="2" idx="1"/>
          </p:cNvCxnSpPr>
          <p:nvPr/>
        </p:nvCxnSpPr>
        <p:spPr bwMode="auto">
          <a:xfrm flipH="1">
            <a:off x="3657600" y="1485900"/>
            <a:ext cx="3200400" cy="10287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bwMode="auto">
          <a:xfrm>
            <a:off x="7086600" y="2667000"/>
            <a:ext cx="1600200" cy="609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Next click on the “Core-CT HRMS</a:t>
            </a:r>
            <a:r>
              <a:rPr lang="en-US" sz="1200" dirty="0" smtClean="0"/>
              <a:t>” option</a:t>
            </a:r>
            <a:endParaRPr kumimoji="0" lang="en-US" sz="1200" b="1" i="0" u="none" strike="noStrike" cap="none" normalizeH="0" baseline="0" dirty="0" smtClean="0">
              <a:ln>
                <a:noFill/>
              </a:ln>
              <a:solidFill>
                <a:schemeClr val="tx1"/>
              </a:solidFill>
              <a:effectLst/>
              <a:latin typeface="Arial" charset="0"/>
            </a:endParaRPr>
          </a:p>
        </p:txBody>
      </p:sp>
      <p:cxnSp>
        <p:nvCxnSpPr>
          <p:cNvPr id="8" name="Straight Arrow Connector 7"/>
          <p:cNvCxnSpPr>
            <a:stCxn id="6" idx="1"/>
          </p:cNvCxnSpPr>
          <p:nvPr/>
        </p:nvCxnSpPr>
        <p:spPr bwMode="auto">
          <a:xfrm flipH="1">
            <a:off x="6248400" y="2971800"/>
            <a:ext cx="838200" cy="3048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11471"/>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CF9606CB-FF83-488C-8AF8-634C741D6E9A}" type="slidenum">
              <a:rPr lang="en-US" sz="1400" b="0" smtClean="0"/>
              <a:pPr eaLnBrk="1" hangingPunct="1"/>
              <a:t>49</a:t>
            </a:fld>
            <a:endParaRPr lang="en-US" sz="1400" b="0" smtClean="0"/>
          </a:p>
        </p:txBody>
      </p:sp>
      <p:sp>
        <p:nvSpPr>
          <p:cNvPr id="55299" name="Rectangle 2"/>
          <p:cNvSpPr>
            <a:spLocks noGrp="1" noChangeArrowheads="1"/>
          </p:cNvSpPr>
          <p:nvPr>
            <p:ph type="title"/>
          </p:nvPr>
        </p:nvSpPr>
        <p:spPr/>
        <p:txBody>
          <a:bodyPr/>
          <a:lstStyle/>
          <a:p>
            <a:pPr eaLnBrk="1" hangingPunct="1"/>
            <a:r>
              <a:rPr lang="en-US" smtClean="0"/>
              <a:t>Navigation – Running a Report</a:t>
            </a:r>
          </a:p>
        </p:txBody>
      </p:sp>
      <p:pic>
        <p:nvPicPr>
          <p:cNvPr id="553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00" y="1600200"/>
            <a:ext cx="56483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6705600" y="2438400"/>
            <a:ext cx="1981200" cy="457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Next click on the “Time and</a:t>
            </a:r>
            <a:r>
              <a:rPr kumimoji="0" lang="en-US" sz="1200" b="1" i="0" u="none" strike="noStrike" cap="none" normalizeH="0" dirty="0" smtClean="0">
                <a:ln>
                  <a:noFill/>
                </a:ln>
                <a:solidFill>
                  <a:schemeClr val="tx1"/>
                </a:solidFill>
                <a:effectLst/>
                <a:latin typeface="Arial" charset="0"/>
              </a:rPr>
              <a:t> Labor” folder.</a:t>
            </a:r>
            <a:endParaRPr kumimoji="0" lang="en-US" sz="1200" b="1" i="0" u="none" strike="noStrike" cap="none" normalizeH="0" baseline="0" dirty="0" smtClean="0">
              <a:ln>
                <a:noFill/>
              </a:ln>
              <a:solidFill>
                <a:schemeClr val="tx1"/>
              </a:solidFill>
              <a:effectLst/>
              <a:latin typeface="Arial" charset="0"/>
            </a:endParaRPr>
          </a:p>
        </p:txBody>
      </p:sp>
      <p:cxnSp>
        <p:nvCxnSpPr>
          <p:cNvPr id="5" name="Straight Arrow Connector 4"/>
          <p:cNvCxnSpPr>
            <a:stCxn id="2" idx="2"/>
          </p:cNvCxnSpPr>
          <p:nvPr/>
        </p:nvCxnSpPr>
        <p:spPr bwMode="auto">
          <a:xfrm flipH="1">
            <a:off x="6248400" y="2895600"/>
            <a:ext cx="1447800" cy="8382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690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86E8AFA3-BE7F-48B7-959D-055B3415B447}" type="slidenum">
              <a:rPr lang="en-US" sz="1400" b="0" smtClean="0"/>
              <a:pPr eaLnBrk="1" hangingPunct="1"/>
              <a:t>5</a:t>
            </a:fld>
            <a:endParaRPr lang="en-US" sz="1400" b="0" smtClean="0"/>
          </a:p>
        </p:txBody>
      </p:sp>
      <p:sp>
        <p:nvSpPr>
          <p:cNvPr id="9219" name="Rectangle 2"/>
          <p:cNvSpPr>
            <a:spLocks noGrp="1" noChangeArrowheads="1"/>
          </p:cNvSpPr>
          <p:nvPr>
            <p:ph type="title"/>
          </p:nvPr>
        </p:nvSpPr>
        <p:spPr/>
        <p:txBody>
          <a:bodyPr/>
          <a:lstStyle/>
          <a:p>
            <a:pPr eaLnBrk="1" hangingPunct="1"/>
            <a:r>
              <a:rPr lang="en-US" smtClean="0"/>
              <a:t>Time and Labor Basics - Words to Know</a:t>
            </a:r>
          </a:p>
        </p:txBody>
      </p:sp>
      <p:sp>
        <p:nvSpPr>
          <p:cNvPr id="9220" name="Rectangle 3"/>
          <p:cNvSpPr>
            <a:spLocks noGrp="1" noChangeArrowheads="1"/>
          </p:cNvSpPr>
          <p:nvPr>
            <p:ph type="body" idx="1"/>
          </p:nvPr>
        </p:nvSpPr>
        <p:spPr>
          <a:xfrm>
            <a:off x="228600" y="1600200"/>
            <a:ext cx="8229600" cy="5029200"/>
          </a:xfrm>
        </p:spPr>
        <p:txBody>
          <a:bodyPr/>
          <a:lstStyle/>
          <a:p>
            <a:pPr marL="0" indent="0" eaLnBrk="1" hangingPunct="1">
              <a:buClr>
                <a:schemeClr val="tx1"/>
              </a:buClr>
              <a:buFont typeface="Wingdings" pitchFamily="2" charset="2"/>
              <a:buChar char="Ø"/>
            </a:pPr>
            <a:r>
              <a:rPr lang="en-US" sz="2400" smtClean="0"/>
              <a:t>Time Reporter </a:t>
            </a:r>
          </a:p>
          <a:p>
            <a:pPr lvl="1" eaLnBrk="1" hangingPunct="1">
              <a:buClr>
                <a:schemeClr val="tx1"/>
              </a:buClr>
              <a:buFont typeface="Wingdings" pitchFamily="2" charset="2"/>
              <a:buNone/>
            </a:pPr>
            <a:r>
              <a:rPr lang="en-US" sz="2000" smtClean="0"/>
              <a:t>– A</a:t>
            </a:r>
            <a:r>
              <a:rPr lang="en-US" smtClean="0"/>
              <a:t>n employee who reports and submits their time in Core-CT</a:t>
            </a:r>
          </a:p>
          <a:p>
            <a:pPr lvl="1" eaLnBrk="1" hangingPunct="1">
              <a:buClr>
                <a:schemeClr val="tx1"/>
              </a:buClr>
              <a:buFont typeface="Wingdings" pitchFamily="2" charset="2"/>
              <a:buNone/>
            </a:pPr>
            <a:endParaRPr lang="en-US" smtClean="0"/>
          </a:p>
          <a:p>
            <a:pPr marL="0" indent="0" eaLnBrk="1" hangingPunct="1">
              <a:buClr>
                <a:schemeClr val="tx1"/>
              </a:buClr>
              <a:buFont typeface="Wingdings" pitchFamily="2" charset="2"/>
              <a:buChar char="Ø"/>
            </a:pPr>
            <a:r>
              <a:rPr lang="en-US" sz="2400" smtClean="0"/>
              <a:t>Exception Time Reporter</a:t>
            </a:r>
          </a:p>
          <a:p>
            <a:pPr lvl="1" eaLnBrk="1" hangingPunct="1">
              <a:buClr>
                <a:schemeClr val="tx1"/>
              </a:buClr>
              <a:buFont typeface="Wingdings" pitchFamily="2" charset="2"/>
              <a:buNone/>
            </a:pPr>
            <a:r>
              <a:rPr lang="en-US" sz="2000" smtClean="0"/>
              <a:t>– O</a:t>
            </a:r>
            <a:r>
              <a:rPr lang="en-US" smtClean="0"/>
              <a:t>nly reports time that is an exception to their Timesheet’s defaulted schedule, such as updating 8 REG (Regular) to 8 VAC (Vacation)</a:t>
            </a:r>
          </a:p>
          <a:p>
            <a:pPr lvl="1" eaLnBrk="1" hangingPunct="1">
              <a:buClr>
                <a:schemeClr val="tx1"/>
              </a:buClr>
              <a:buFont typeface="Wingdings" pitchFamily="2" charset="2"/>
              <a:buNone/>
            </a:pPr>
            <a:endParaRPr lang="en-US" smtClean="0"/>
          </a:p>
          <a:p>
            <a:pPr marL="0" indent="0" eaLnBrk="1" hangingPunct="1">
              <a:buClr>
                <a:schemeClr val="tx1"/>
              </a:buClr>
              <a:buFont typeface="Wingdings" pitchFamily="2" charset="2"/>
              <a:buChar char="Ø"/>
            </a:pPr>
            <a:r>
              <a:rPr lang="en-US" sz="2400" smtClean="0"/>
              <a:t>Positive Time Reporter</a:t>
            </a:r>
          </a:p>
          <a:p>
            <a:pPr lvl="1" eaLnBrk="1" hangingPunct="1">
              <a:buClr>
                <a:schemeClr val="tx1"/>
              </a:buClr>
              <a:buFont typeface="Wingdings" pitchFamily="2" charset="2"/>
              <a:buNone/>
            </a:pPr>
            <a:r>
              <a:rPr lang="en-US" sz="2000" smtClean="0"/>
              <a:t>– R</a:t>
            </a:r>
            <a:r>
              <a:rPr lang="en-US" smtClean="0"/>
              <a:t>eports total number of hours worked each day (no time defaulted into the Timesheet)</a:t>
            </a:r>
          </a:p>
          <a:p>
            <a:pPr lvl="1" eaLnBrk="1" hangingPunct="1">
              <a:buClr>
                <a:schemeClr val="tx1"/>
              </a:buClr>
              <a:buFont typeface="Wingdings" pitchFamily="2" charset="2"/>
              <a:buNone/>
            </a:pPr>
            <a:endParaRPr lang="en-US" sz="2000" smtClean="0">
              <a:solidFill>
                <a:schemeClr val="accent2"/>
              </a:solidFill>
            </a:endParaRPr>
          </a:p>
        </p:txBody>
      </p:sp>
    </p:spTree>
  </p:cSld>
  <p:clrMapOvr>
    <a:masterClrMapping/>
  </p:clrMapOvr>
  <p:transition spd="slow" advTm="43761"/>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45174C56-642C-49BF-BD26-3BCDF7EEEAF2}" type="slidenum">
              <a:rPr lang="en-US" sz="1400" b="0" smtClean="0"/>
              <a:pPr eaLnBrk="1" hangingPunct="1"/>
              <a:t>50</a:t>
            </a:fld>
            <a:endParaRPr lang="en-US" sz="1400" b="0" smtClean="0"/>
          </a:p>
        </p:txBody>
      </p:sp>
      <p:sp>
        <p:nvSpPr>
          <p:cNvPr id="56323" name="Rectangle 2"/>
          <p:cNvSpPr>
            <a:spLocks noGrp="1" noChangeArrowheads="1"/>
          </p:cNvSpPr>
          <p:nvPr>
            <p:ph type="title"/>
          </p:nvPr>
        </p:nvSpPr>
        <p:spPr/>
        <p:txBody>
          <a:bodyPr/>
          <a:lstStyle/>
          <a:p>
            <a:pPr eaLnBrk="1" hangingPunct="1"/>
            <a:r>
              <a:rPr lang="en-US" smtClean="0"/>
              <a:t>Navigation – Running a Report</a:t>
            </a:r>
          </a:p>
        </p:txBody>
      </p:sp>
      <p:pic>
        <p:nvPicPr>
          <p:cNvPr id="563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600200"/>
            <a:ext cx="652303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5791200" y="5257800"/>
            <a:ext cx="2209800" cy="304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t>Click on the “Reports” link.</a:t>
            </a:r>
            <a:endParaRPr kumimoji="0" lang="en-US" sz="1200" b="1" i="0" u="none" strike="noStrike" cap="none" normalizeH="0" baseline="0" dirty="0" smtClean="0">
              <a:ln>
                <a:noFill/>
              </a:ln>
              <a:solidFill>
                <a:schemeClr val="tx1"/>
              </a:solidFill>
              <a:effectLst/>
              <a:latin typeface="Arial" charset="0"/>
            </a:endParaRPr>
          </a:p>
        </p:txBody>
      </p:sp>
      <p:cxnSp>
        <p:nvCxnSpPr>
          <p:cNvPr id="5" name="Straight Arrow Connector 4"/>
          <p:cNvCxnSpPr>
            <a:stCxn id="2" idx="0"/>
          </p:cNvCxnSpPr>
          <p:nvPr/>
        </p:nvCxnSpPr>
        <p:spPr bwMode="auto">
          <a:xfrm flipH="1" flipV="1">
            <a:off x="5638800" y="3962400"/>
            <a:ext cx="1257300" cy="1295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5434"/>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E6F407CA-09ED-42AB-B84A-9BDE7F3A8AA5}" type="slidenum">
              <a:rPr lang="en-US" sz="1400" b="0" smtClean="0"/>
              <a:pPr eaLnBrk="1" hangingPunct="1"/>
              <a:t>51</a:t>
            </a:fld>
            <a:endParaRPr lang="en-US" sz="1400" b="0" smtClean="0"/>
          </a:p>
        </p:txBody>
      </p:sp>
      <p:sp>
        <p:nvSpPr>
          <p:cNvPr id="57347" name="Rectangle 3"/>
          <p:cNvSpPr>
            <a:spLocks noGrp="1" noChangeArrowheads="1"/>
          </p:cNvSpPr>
          <p:nvPr>
            <p:ph type="title"/>
          </p:nvPr>
        </p:nvSpPr>
        <p:spPr>
          <a:noFill/>
        </p:spPr>
        <p:txBody>
          <a:bodyPr/>
          <a:lstStyle/>
          <a:p>
            <a:pPr eaLnBrk="1" hangingPunct="1"/>
            <a:r>
              <a:rPr lang="en-US" smtClean="0"/>
              <a:t>Navigation – Running a Report</a:t>
            </a:r>
          </a:p>
        </p:txBody>
      </p:sp>
      <p:pic>
        <p:nvPicPr>
          <p:cNvPr id="5734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524000"/>
            <a:ext cx="4038600"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7209692" y="2291862"/>
            <a:ext cx="1600200" cy="451338"/>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t>Click on “TRC Usage Report” link.</a:t>
            </a:r>
            <a:endParaRPr kumimoji="0" lang="en-US" sz="1200" b="1" i="0" u="none" strike="noStrike" cap="none" normalizeH="0" baseline="0" dirty="0" smtClean="0">
              <a:ln>
                <a:noFill/>
              </a:ln>
              <a:solidFill>
                <a:schemeClr val="tx1"/>
              </a:solidFill>
              <a:effectLst/>
              <a:latin typeface="Arial" charset="0"/>
            </a:endParaRPr>
          </a:p>
        </p:txBody>
      </p:sp>
      <p:cxnSp>
        <p:nvCxnSpPr>
          <p:cNvPr id="5" name="Straight Arrow Connector 4"/>
          <p:cNvCxnSpPr>
            <a:stCxn id="2" idx="2"/>
          </p:cNvCxnSpPr>
          <p:nvPr/>
        </p:nvCxnSpPr>
        <p:spPr bwMode="auto">
          <a:xfrm flipH="1">
            <a:off x="6096000" y="2743200"/>
            <a:ext cx="1913792" cy="17526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26199"/>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CCCA9A91-A19D-4781-968C-217830E376E3}" type="slidenum">
              <a:rPr lang="en-US" sz="1400" b="0" smtClean="0"/>
              <a:pPr eaLnBrk="1" hangingPunct="1"/>
              <a:t>52</a:t>
            </a:fld>
            <a:endParaRPr lang="en-US" sz="1400" b="0" smtClean="0"/>
          </a:p>
        </p:txBody>
      </p:sp>
      <p:sp>
        <p:nvSpPr>
          <p:cNvPr id="58371" name="Rectangle 3"/>
          <p:cNvSpPr>
            <a:spLocks noGrp="1" noChangeArrowheads="1"/>
          </p:cNvSpPr>
          <p:nvPr>
            <p:ph type="title"/>
          </p:nvPr>
        </p:nvSpPr>
        <p:spPr>
          <a:noFill/>
        </p:spPr>
        <p:txBody>
          <a:bodyPr/>
          <a:lstStyle/>
          <a:p>
            <a:pPr eaLnBrk="1" hangingPunct="1"/>
            <a:r>
              <a:rPr lang="en-US" smtClean="0"/>
              <a:t>Running a Report</a:t>
            </a:r>
          </a:p>
        </p:txBody>
      </p:sp>
      <p:pic>
        <p:nvPicPr>
          <p:cNvPr id="5837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676400"/>
            <a:ext cx="52562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6400800" y="2895600"/>
            <a:ext cx="2286000" cy="1219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If you have already created a Run Control ID for this TRC Usage Report then click search and find the name of the report you would like to run.</a:t>
            </a:r>
          </a:p>
        </p:txBody>
      </p:sp>
      <p:cxnSp>
        <p:nvCxnSpPr>
          <p:cNvPr id="5" name="Straight Arrow Connector 4"/>
          <p:cNvCxnSpPr>
            <a:stCxn id="3" idx="1"/>
          </p:cNvCxnSpPr>
          <p:nvPr/>
        </p:nvCxnSpPr>
        <p:spPr bwMode="auto">
          <a:xfrm flipH="1">
            <a:off x="2743200" y="3505200"/>
            <a:ext cx="3657600" cy="6858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bwMode="auto">
          <a:xfrm>
            <a:off x="5753100" y="4876800"/>
            <a:ext cx="2133600" cy="990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If this is the first time you have run this TRC</a:t>
            </a:r>
            <a:r>
              <a:rPr kumimoji="0" lang="en-US" sz="1200" b="1" i="0" u="none" strike="noStrike" cap="none" normalizeH="0" dirty="0" smtClean="0">
                <a:ln>
                  <a:noFill/>
                </a:ln>
                <a:solidFill>
                  <a:schemeClr val="tx1"/>
                </a:solidFill>
                <a:effectLst/>
                <a:latin typeface="Arial" charset="0"/>
              </a:rPr>
              <a:t> Usage Report click the “Add a New Value” link to add a new Run Control ID.</a:t>
            </a:r>
            <a:endParaRPr kumimoji="0" lang="en-US" sz="1200" b="1" i="0" u="none" strike="noStrike" cap="none" normalizeH="0" baseline="0" dirty="0" smtClean="0">
              <a:ln>
                <a:noFill/>
              </a:ln>
              <a:solidFill>
                <a:schemeClr val="tx1"/>
              </a:solidFill>
              <a:effectLst/>
              <a:latin typeface="Arial" charset="0"/>
            </a:endParaRPr>
          </a:p>
        </p:txBody>
      </p:sp>
      <p:cxnSp>
        <p:nvCxnSpPr>
          <p:cNvPr id="9" name="Straight Arrow Connector 8"/>
          <p:cNvCxnSpPr/>
          <p:nvPr/>
        </p:nvCxnSpPr>
        <p:spPr bwMode="auto">
          <a:xfrm flipH="1" flipV="1">
            <a:off x="4419600" y="5105400"/>
            <a:ext cx="1333500" cy="2667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12834"/>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DD6799A9-7D00-443B-A0CE-2BC6C538E718}" type="slidenum">
              <a:rPr lang="en-US" sz="1400" b="0" smtClean="0"/>
              <a:pPr eaLnBrk="1" hangingPunct="1"/>
              <a:t>53</a:t>
            </a:fld>
            <a:endParaRPr lang="en-US" sz="1400" b="0" smtClean="0"/>
          </a:p>
        </p:txBody>
      </p:sp>
      <p:sp>
        <p:nvSpPr>
          <p:cNvPr id="59395" name="Rectangle 3"/>
          <p:cNvSpPr>
            <a:spLocks noGrp="1" noChangeArrowheads="1"/>
          </p:cNvSpPr>
          <p:nvPr>
            <p:ph type="title"/>
          </p:nvPr>
        </p:nvSpPr>
        <p:spPr>
          <a:noFill/>
        </p:spPr>
        <p:txBody>
          <a:bodyPr/>
          <a:lstStyle/>
          <a:p>
            <a:pPr eaLnBrk="1" hangingPunct="1"/>
            <a:r>
              <a:rPr lang="en-US" smtClean="0"/>
              <a:t>Running a Report</a:t>
            </a:r>
          </a:p>
        </p:txBody>
      </p:sp>
      <p:pic>
        <p:nvPicPr>
          <p:cNvPr id="593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200400"/>
            <a:ext cx="685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752600"/>
            <a:ext cx="5130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6019800" y="4191000"/>
            <a:ext cx="2438400" cy="838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When adding a new Run Control ID click in the blank</a:t>
            </a:r>
            <a:r>
              <a:rPr kumimoji="0" lang="en-US" sz="1200" b="1" i="0" u="none" strike="noStrike" cap="none" normalizeH="0" dirty="0" smtClean="0">
                <a:ln>
                  <a:noFill/>
                </a:ln>
                <a:solidFill>
                  <a:schemeClr val="tx1"/>
                </a:solidFill>
                <a:effectLst/>
                <a:latin typeface="Arial" charset="0"/>
              </a:rPr>
              <a:t> field and type in your report name.</a:t>
            </a:r>
            <a:endParaRPr kumimoji="0" lang="en-US" sz="1200" b="1" i="0" u="none" strike="noStrike" cap="none" normalizeH="0" baseline="0" dirty="0" smtClean="0">
              <a:ln>
                <a:noFill/>
              </a:ln>
              <a:solidFill>
                <a:schemeClr val="tx1"/>
              </a:solidFill>
              <a:effectLst/>
              <a:latin typeface="Arial" charset="0"/>
            </a:endParaRPr>
          </a:p>
        </p:txBody>
      </p:sp>
      <p:cxnSp>
        <p:nvCxnSpPr>
          <p:cNvPr id="5" name="Straight Arrow Connector 4"/>
          <p:cNvCxnSpPr/>
          <p:nvPr/>
        </p:nvCxnSpPr>
        <p:spPr bwMode="auto">
          <a:xfrm flipH="1" flipV="1">
            <a:off x="5867400" y="3657600"/>
            <a:ext cx="1371600" cy="533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bwMode="auto">
          <a:xfrm>
            <a:off x="5530362" y="5638800"/>
            <a:ext cx="2165838" cy="838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When you have populated the Run Control ID with the new report name click the</a:t>
            </a:r>
            <a:r>
              <a:rPr kumimoji="0" lang="en-US" sz="1200" b="1" i="0" u="none" strike="noStrike" cap="none" normalizeH="0" dirty="0" smtClean="0">
                <a:ln>
                  <a:noFill/>
                </a:ln>
                <a:solidFill>
                  <a:schemeClr val="tx1"/>
                </a:solidFill>
                <a:effectLst/>
                <a:latin typeface="Arial" charset="0"/>
              </a:rPr>
              <a:t> “Add” button.</a:t>
            </a:r>
            <a:endParaRPr kumimoji="0" lang="en-US" sz="1200" b="1" i="0" u="none" strike="noStrike" cap="none" normalizeH="0" baseline="0" dirty="0" smtClean="0">
              <a:ln>
                <a:noFill/>
              </a:ln>
              <a:solidFill>
                <a:schemeClr val="tx1"/>
              </a:solidFill>
              <a:effectLst/>
              <a:latin typeface="Arial" charset="0"/>
            </a:endParaRPr>
          </a:p>
        </p:txBody>
      </p:sp>
      <p:cxnSp>
        <p:nvCxnSpPr>
          <p:cNvPr id="8" name="Straight Arrow Connector 7"/>
          <p:cNvCxnSpPr>
            <a:stCxn id="6" idx="1"/>
          </p:cNvCxnSpPr>
          <p:nvPr/>
        </p:nvCxnSpPr>
        <p:spPr bwMode="auto">
          <a:xfrm flipH="1" flipV="1">
            <a:off x="2819400" y="4419600"/>
            <a:ext cx="2710962" cy="16383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49534"/>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8357ECD6-5D5B-415E-BEFA-572CE6238DDE}" type="slidenum">
              <a:rPr lang="en-US" sz="1400" b="0" smtClean="0"/>
              <a:pPr eaLnBrk="1" hangingPunct="1"/>
              <a:t>54</a:t>
            </a:fld>
            <a:endParaRPr lang="en-US" sz="1400" b="0" smtClean="0"/>
          </a:p>
        </p:txBody>
      </p:sp>
      <p:sp>
        <p:nvSpPr>
          <p:cNvPr id="61443" name="Rectangle 3"/>
          <p:cNvSpPr>
            <a:spLocks noGrp="1" noChangeArrowheads="1"/>
          </p:cNvSpPr>
          <p:nvPr>
            <p:ph type="title"/>
          </p:nvPr>
        </p:nvSpPr>
        <p:spPr>
          <a:noFill/>
        </p:spPr>
        <p:txBody>
          <a:bodyPr/>
          <a:lstStyle/>
          <a:p>
            <a:pPr eaLnBrk="1" hangingPunct="1"/>
            <a:r>
              <a:rPr lang="en-US" smtClean="0"/>
              <a:t>Running a Report</a:t>
            </a:r>
          </a:p>
        </p:txBody>
      </p:sp>
      <p:pic>
        <p:nvPicPr>
          <p:cNvPr id="6144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524000"/>
            <a:ext cx="4343400" cy="511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6705600" y="2929304"/>
            <a:ext cx="2133600" cy="2675792"/>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t>How to set up TRC Usage Report criteria:</a:t>
            </a: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US" sz="1200" b="1" i="0" u="none" strike="noStrike" cap="none" normalizeH="0" baseline="0" dirty="0" smtClean="0">
                <a:ln>
                  <a:noFill/>
                </a:ln>
                <a:solidFill>
                  <a:schemeClr val="tx1"/>
                </a:solidFill>
                <a:effectLst/>
                <a:latin typeface="Arial" charset="0"/>
              </a:rPr>
              <a:t>Type</a:t>
            </a:r>
            <a:r>
              <a:rPr kumimoji="0" lang="en-US" sz="1200" b="1" i="0" u="none" strike="noStrike" cap="none" normalizeH="0" dirty="0" smtClean="0">
                <a:ln>
                  <a:noFill/>
                </a:ln>
                <a:solidFill>
                  <a:schemeClr val="tx1"/>
                </a:solidFill>
                <a:effectLst/>
                <a:latin typeface="Arial" charset="0"/>
              </a:rPr>
              <a:t> a date range for the report to cover.</a:t>
            </a: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pPr>
            <a:r>
              <a:rPr lang="en-US" sz="1200" dirty="0" smtClean="0"/>
              <a:t>Choose a Report Style</a:t>
            </a: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US" sz="1200" b="1" i="0" u="none" strike="noStrike" cap="none" normalizeH="0" dirty="0" smtClean="0">
                <a:ln>
                  <a:noFill/>
                </a:ln>
                <a:solidFill>
                  <a:schemeClr val="tx1"/>
                </a:solidFill>
                <a:effectLst/>
                <a:latin typeface="Arial" charset="0"/>
              </a:rPr>
              <a:t>Select “Employees To Report” criteria by</a:t>
            </a:r>
          </a:p>
          <a:p>
            <a:pPr marL="685800" lvl="1" indent="-228600" algn="l">
              <a:buFont typeface="Arial" pitchFamily="34" charset="0"/>
              <a:buChar char="•"/>
            </a:pPr>
            <a:r>
              <a:rPr lang="en-US" sz="1200" dirty="0" smtClean="0"/>
              <a:t>Union Code</a:t>
            </a:r>
          </a:p>
          <a:p>
            <a:pPr marL="685800" lvl="1" indent="-228600" algn="l">
              <a:buFont typeface="Arial" pitchFamily="34" charset="0"/>
              <a:buChar char="•"/>
            </a:pPr>
            <a:r>
              <a:rPr kumimoji="0" lang="en-US" sz="1200" b="1" i="0" u="none" strike="noStrike" cap="none" normalizeH="0" dirty="0" smtClean="0">
                <a:ln>
                  <a:noFill/>
                </a:ln>
                <a:solidFill>
                  <a:schemeClr val="tx1"/>
                </a:solidFill>
                <a:effectLst/>
                <a:latin typeface="Arial" charset="0"/>
              </a:rPr>
              <a:t>Group ID</a:t>
            </a:r>
          </a:p>
          <a:p>
            <a:pPr marL="685800" lvl="1" indent="-228600" algn="l">
              <a:buFont typeface="Arial" pitchFamily="34" charset="0"/>
              <a:buChar char="•"/>
            </a:pPr>
            <a:r>
              <a:rPr lang="en-US" sz="1200" dirty="0" smtClean="0"/>
              <a:t>Individual Employees</a:t>
            </a:r>
          </a:p>
          <a:p>
            <a:pPr marL="228600" indent="-228600" algn="l">
              <a:buFont typeface="+mj-lt"/>
              <a:buAutoNum type="arabicPeriod"/>
            </a:pPr>
            <a:r>
              <a:rPr lang="en-US" sz="1200" dirty="0" smtClean="0"/>
              <a:t>Finally, choose TRC codes the report should return.</a:t>
            </a:r>
          </a:p>
          <a:p>
            <a:pPr marL="228600" indent="-228600" algn="l">
              <a:buFont typeface="+mj-lt"/>
              <a:buAutoNum type="arabicPeriod"/>
            </a:pPr>
            <a:endParaRPr lang="en-US" sz="1200" dirty="0" smtClean="0"/>
          </a:p>
          <a:p>
            <a:pPr lvl="1" algn="l"/>
            <a:endParaRPr kumimoji="0" lang="en-US" sz="1200" b="1" i="0" u="none" strike="noStrike" cap="none" normalizeH="0" dirty="0" smtClean="0">
              <a:ln>
                <a:noFill/>
              </a:ln>
              <a:solidFill>
                <a:schemeClr val="tx1"/>
              </a:solidFill>
              <a:effectLst/>
              <a:latin typeface="Arial" charset="0"/>
            </a:endParaRP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pPr>
            <a:endParaRPr kumimoji="0" lang="en-US" sz="1200" b="1" i="0" u="none" strike="noStrike" cap="none" normalizeH="0" baseline="0" dirty="0" smtClean="0">
              <a:ln>
                <a:noFill/>
              </a:ln>
              <a:solidFill>
                <a:schemeClr val="tx1"/>
              </a:solidFill>
              <a:effectLst/>
              <a:latin typeface="Arial" charset="0"/>
            </a:endParaRPr>
          </a:p>
        </p:txBody>
      </p:sp>
    </p:spTree>
  </p:cSld>
  <p:clrMapOvr>
    <a:masterClrMapping/>
  </p:clrMapOvr>
  <p:transition spd="slow" advTm="12092"/>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962DCD7F-7F34-4925-A178-E5B313464061}" type="slidenum">
              <a:rPr lang="en-US" sz="1400" b="0" smtClean="0"/>
              <a:pPr eaLnBrk="1" hangingPunct="1"/>
              <a:t>55</a:t>
            </a:fld>
            <a:endParaRPr lang="en-US" sz="1400" b="0" smtClean="0"/>
          </a:p>
        </p:txBody>
      </p:sp>
      <p:sp>
        <p:nvSpPr>
          <p:cNvPr id="62467" name="Rectangle 3"/>
          <p:cNvSpPr>
            <a:spLocks noGrp="1" noChangeArrowheads="1"/>
          </p:cNvSpPr>
          <p:nvPr>
            <p:ph type="title"/>
          </p:nvPr>
        </p:nvSpPr>
        <p:spPr>
          <a:noFill/>
        </p:spPr>
        <p:txBody>
          <a:bodyPr/>
          <a:lstStyle/>
          <a:p>
            <a:pPr eaLnBrk="1" hangingPunct="1"/>
            <a:r>
              <a:rPr lang="en-US" smtClean="0"/>
              <a:t>Running a Report</a:t>
            </a:r>
          </a:p>
        </p:txBody>
      </p:sp>
      <p:pic>
        <p:nvPicPr>
          <p:cNvPr id="6246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263" y="1524000"/>
            <a:ext cx="65405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6934200" y="4114800"/>
            <a:ext cx="1600200" cy="685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Once criteria is</a:t>
            </a:r>
            <a:r>
              <a:rPr kumimoji="0" lang="en-US" sz="1200" b="1" i="0" u="none" strike="noStrike" cap="none" normalizeH="0" dirty="0" smtClean="0">
                <a:ln>
                  <a:noFill/>
                </a:ln>
                <a:solidFill>
                  <a:schemeClr val="tx1"/>
                </a:solidFill>
                <a:effectLst/>
                <a:latin typeface="Arial" charset="0"/>
              </a:rPr>
              <a:t> populated click the “Run” button.</a:t>
            </a:r>
            <a:endParaRPr kumimoji="0" lang="en-US" sz="1200" b="1" i="0" u="none" strike="noStrike" cap="none" normalizeH="0" baseline="0" dirty="0" smtClean="0">
              <a:ln>
                <a:noFill/>
              </a:ln>
              <a:solidFill>
                <a:schemeClr val="tx1"/>
              </a:solidFill>
              <a:effectLst/>
              <a:latin typeface="Arial" charset="0"/>
            </a:endParaRPr>
          </a:p>
        </p:txBody>
      </p:sp>
      <p:cxnSp>
        <p:nvCxnSpPr>
          <p:cNvPr id="5" name="Straight Arrow Connector 4"/>
          <p:cNvCxnSpPr/>
          <p:nvPr/>
        </p:nvCxnSpPr>
        <p:spPr bwMode="auto">
          <a:xfrm flipH="1" flipV="1">
            <a:off x="7467600" y="2286000"/>
            <a:ext cx="266700" cy="18288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47322"/>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8C59480-E7A2-499A-96AB-4CBC92C73DFD}" type="slidenum">
              <a:rPr lang="en-US" sz="1400" b="0" smtClean="0"/>
              <a:pPr eaLnBrk="1" hangingPunct="1"/>
              <a:t>56</a:t>
            </a:fld>
            <a:endParaRPr lang="en-US" sz="1400" b="0" smtClean="0"/>
          </a:p>
        </p:txBody>
      </p:sp>
      <p:sp>
        <p:nvSpPr>
          <p:cNvPr id="63491" name="Rectangle 4"/>
          <p:cNvSpPr>
            <a:spLocks noGrp="1" noChangeArrowheads="1"/>
          </p:cNvSpPr>
          <p:nvPr>
            <p:ph type="title"/>
          </p:nvPr>
        </p:nvSpPr>
        <p:spPr>
          <a:noFill/>
        </p:spPr>
        <p:txBody>
          <a:bodyPr/>
          <a:lstStyle/>
          <a:p>
            <a:pPr eaLnBrk="1" hangingPunct="1"/>
            <a:r>
              <a:rPr lang="en-US" smtClean="0"/>
              <a:t>Running a Report</a:t>
            </a:r>
          </a:p>
        </p:txBody>
      </p:sp>
      <p:pic>
        <p:nvPicPr>
          <p:cNvPr id="6349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00200"/>
            <a:ext cx="80232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3276600" y="5029200"/>
            <a:ext cx="4724400" cy="838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The system will bring you to a “Process Scheduler Request” page.  The system would have prepopulated data on this page that should not be changed.  On this page you will simply click the “OK” button</a:t>
            </a:r>
            <a:r>
              <a:rPr kumimoji="0" lang="en-US" sz="1200" b="1" i="0" u="none" strike="noStrike" cap="none" normalizeH="0" dirty="0" smtClean="0">
                <a:ln>
                  <a:noFill/>
                </a:ln>
                <a:solidFill>
                  <a:schemeClr val="tx1"/>
                </a:solidFill>
                <a:effectLst/>
                <a:latin typeface="Arial" charset="0"/>
              </a:rPr>
              <a:t> to generate the report.</a:t>
            </a:r>
            <a:endParaRPr kumimoji="0" lang="en-US" sz="1200" b="1" i="0" u="none" strike="noStrike" cap="none" normalizeH="0" baseline="0" dirty="0" smtClean="0">
              <a:ln>
                <a:noFill/>
              </a:ln>
              <a:solidFill>
                <a:schemeClr val="tx1"/>
              </a:solidFill>
              <a:effectLst/>
              <a:latin typeface="Arial" charset="0"/>
            </a:endParaRPr>
          </a:p>
        </p:txBody>
      </p:sp>
      <p:cxnSp>
        <p:nvCxnSpPr>
          <p:cNvPr id="5" name="Straight Arrow Connector 4"/>
          <p:cNvCxnSpPr>
            <a:stCxn id="3" idx="1"/>
          </p:cNvCxnSpPr>
          <p:nvPr/>
        </p:nvCxnSpPr>
        <p:spPr bwMode="auto">
          <a:xfrm flipH="1" flipV="1">
            <a:off x="1371600" y="5029200"/>
            <a:ext cx="1905000" cy="4191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49087"/>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8042738E-6D77-4858-BFA6-FD4501ACDF43}" type="slidenum">
              <a:rPr lang="en-US" sz="1400" b="0" smtClean="0"/>
              <a:pPr eaLnBrk="1" hangingPunct="1"/>
              <a:t>57</a:t>
            </a:fld>
            <a:endParaRPr lang="en-US" sz="1400" b="0" smtClean="0"/>
          </a:p>
        </p:txBody>
      </p:sp>
      <p:sp>
        <p:nvSpPr>
          <p:cNvPr id="64515" name="Text Box 3"/>
          <p:cNvSpPr txBox="1">
            <a:spLocks noChangeArrowheads="1"/>
          </p:cNvSpPr>
          <p:nvPr/>
        </p:nvSpPr>
        <p:spPr bwMode="auto">
          <a:xfrm>
            <a:off x="1676400" y="2605088"/>
            <a:ext cx="3048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spcBef>
                <a:spcPct val="50000"/>
              </a:spcBef>
            </a:pPr>
            <a:endParaRPr lang="en-US" sz="1800" b="0"/>
          </a:p>
        </p:txBody>
      </p:sp>
      <p:sp>
        <p:nvSpPr>
          <p:cNvPr id="64516" name="Rectangle 4"/>
          <p:cNvSpPr>
            <a:spLocks noGrp="1" noChangeArrowheads="1"/>
          </p:cNvSpPr>
          <p:nvPr>
            <p:ph type="title"/>
          </p:nvPr>
        </p:nvSpPr>
        <p:spPr>
          <a:noFill/>
        </p:spPr>
        <p:txBody>
          <a:bodyPr/>
          <a:lstStyle/>
          <a:p>
            <a:pPr eaLnBrk="1" hangingPunct="1"/>
            <a:r>
              <a:rPr lang="en-US" smtClean="0"/>
              <a:t>Running a Report</a:t>
            </a:r>
          </a:p>
        </p:txBody>
      </p:sp>
      <p:grpSp>
        <p:nvGrpSpPr>
          <p:cNvPr id="64518" name="Group 3"/>
          <p:cNvGrpSpPr>
            <a:grpSpLocks/>
          </p:cNvGrpSpPr>
          <p:nvPr/>
        </p:nvGrpSpPr>
        <p:grpSpPr bwMode="auto">
          <a:xfrm>
            <a:off x="1219200" y="1600200"/>
            <a:ext cx="7034213" cy="4953000"/>
            <a:chOff x="1219200" y="1600200"/>
            <a:chExt cx="7034213" cy="4953000"/>
          </a:xfrm>
        </p:grpSpPr>
        <p:pic>
          <p:nvPicPr>
            <p:cNvPr id="6451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00200"/>
              <a:ext cx="70342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0" y="6096000"/>
              <a:ext cx="609600" cy="230188"/>
            </a:xfrm>
            <a:prstGeom prst="rect">
              <a:avLst/>
            </a:prstGeom>
            <a:solidFill>
              <a:schemeClr val="accent3"/>
            </a:solidFill>
          </p:spPr>
          <p:txBody>
            <a:bodyPr>
              <a:spAutoFit/>
            </a:bodyPr>
            <a:lstStyle/>
            <a:p>
              <a:pPr>
                <a:defRPr/>
              </a:pPr>
              <a:r>
                <a:rPr lang="en-US" sz="900" dirty="0">
                  <a:solidFill>
                    <a:schemeClr val="tx2">
                      <a:lumMod val="65000"/>
                      <a:lumOff val="35000"/>
                    </a:schemeClr>
                  </a:solidFill>
                </a:rPr>
                <a:t>888888</a:t>
              </a:r>
              <a:endParaRPr lang="en-US" sz="800" dirty="0">
                <a:solidFill>
                  <a:schemeClr val="tx2">
                    <a:lumMod val="65000"/>
                    <a:lumOff val="35000"/>
                  </a:schemeClr>
                </a:solidFill>
              </a:endParaRPr>
            </a:p>
          </p:txBody>
        </p:sp>
        <p:sp>
          <p:nvSpPr>
            <p:cNvPr id="9" name="TextBox 8"/>
            <p:cNvSpPr txBox="1"/>
            <p:nvPr/>
          </p:nvSpPr>
          <p:spPr>
            <a:xfrm>
              <a:off x="3124200" y="6096000"/>
              <a:ext cx="838200" cy="230188"/>
            </a:xfrm>
            <a:prstGeom prst="rect">
              <a:avLst/>
            </a:prstGeom>
            <a:solidFill>
              <a:schemeClr val="accent3"/>
            </a:solidFill>
          </p:spPr>
          <p:txBody>
            <a:bodyPr>
              <a:spAutoFit/>
            </a:bodyPr>
            <a:lstStyle/>
            <a:p>
              <a:pPr>
                <a:defRPr/>
              </a:pPr>
              <a:r>
                <a:rPr lang="en-US" sz="900" dirty="0">
                  <a:solidFill>
                    <a:schemeClr val="tx2">
                      <a:lumMod val="65000"/>
                      <a:lumOff val="35000"/>
                    </a:schemeClr>
                  </a:solidFill>
                </a:rPr>
                <a:t>Daffy Duck</a:t>
              </a:r>
              <a:endParaRPr lang="en-US" sz="800" dirty="0">
                <a:solidFill>
                  <a:schemeClr val="tx2">
                    <a:lumMod val="65000"/>
                    <a:lumOff val="35000"/>
                  </a:schemeClr>
                </a:solidFill>
              </a:endParaRPr>
            </a:p>
          </p:txBody>
        </p:sp>
      </p:grpSp>
      <p:sp>
        <p:nvSpPr>
          <p:cNvPr id="4" name="Rectangle 3"/>
          <p:cNvSpPr/>
          <p:nvPr/>
        </p:nvSpPr>
        <p:spPr bwMode="auto">
          <a:xfrm>
            <a:off x="6638192" y="3429000"/>
            <a:ext cx="2209800" cy="19431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t>System will bring you back to the criteria page where a Process Instance number has been assigned to the report.  This Process Instance number can be used to view the report again at a later date.  Reports are stored in Core-CT for 30 days.</a:t>
            </a:r>
            <a:endParaRPr kumimoji="0" lang="en-US" sz="1200" b="1" i="0" u="none" strike="noStrike" cap="none" normalizeH="0" baseline="0" dirty="0" smtClean="0">
              <a:ln>
                <a:noFill/>
              </a:ln>
              <a:solidFill>
                <a:schemeClr val="tx1"/>
              </a:solidFill>
              <a:effectLst/>
              <a:latin typeface="Arial" charset="0"/>
            </a:endParaRPr>
          </a:p>
        </p:txBody>
      </p:sp>
      <p:cxnSp>
        <p:nvCxnSpPr>
          <p:cNvPr id="6" name="Straight Arrow Connector 5"/>
          <p:cNvCxnSpPr>
            <a:stCxn id="4" idx="0"/>
          </p:cNvCxnSpPr>
          <p:nvPr/>
        </p:nvCxnSpPr>
        <p:spPr bwMode="auto">
          <a:xfrm flipH="1" flipV="1">
            <a:off x="7552592" y="2693194"/>
            <a:ext cx="190500" cy="73580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bwMode="auto">
          <a:xfrm>
            <a:off x="4284785" y="5506915"/>
            <a:ext cx="1676400" cy="609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t>Click on the “Report Manager” Link.</a:t>
            </a:r>
            <a:endParaRPr kumimoji="0" lang="en-US" sz="1200" b="1" i="0" u="none" strike="noStrike" cap="none" normalizeH="0" baseline="0" dirty="0" smtClean="0">
              <a:ln>
                <a:noFill/>
              </a:ln>
              <a:solidFill>
                <a:schemeClr val="tx1"/>
              </a:solidFill>
              <a:effectLst/>
              <a:latin typeface="Arial" charset="0"/>
            </a:endParaRPr>
          </a:p>
        </p:txBody>
      </p:sp>
      <p:cxnSp>
        <p:nvCxnSpPr>
          <p:cNvPr id="11" name="Straight Arrow Connector 10"/>
          <p:cNvCxnSpPr>
            <a:stCxn id="8" idx="0"/>
          </p:cNvCxnSpPr>
          <p:nvPr/>
        </p:nvCxnSpPr>
        <p:spPr bwMode="auto">
          <a:xfrm flipV="1">
            <a:off x="5122985" y="2362200"/>
            <a:ext cx="134815" cy="3144715"/>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3026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29062954-6D4E-4FE3-8775-B26AE263F1F3}" type="slidenum">
              <a:rPr lang="en-US" sz="1400" b="0" smtClean="0">
                <a:solidFill>
                  <a:srgbClr val="000000"/>
                </a:solidFill>
              </a:rPr>
              <a:pPr eaLnBrk="1" hangingPunct="1"/>
              <a:t>58</a:t>
            </a:fld>
            <a:endParaRPr lang="en-US" sz="1400" b="0" smtClean="0">
              <a:solidFill>
                <a:srgbClr val="000000"/>
              </a:solidFill>
            </a:endParaRPr>
          </a:p>
        </p:txBody>
      </p:sp>
      <p:sp>
        <p:nvSpPr>
          <p:cNvPr id="16387" name="Rectangle 2"/>
          <p:cNvSpPr>
            <a:spLocks noGrp="1" noChangeArrowheads="1"/>
          </p:cNvSpPr>
          <p:nvPr>
            <p:ph type="title"/>
          </p:nvPr>
        </p:nvSpPr>
        <p:spPr>
          <a:noFill/>
        </p:spPr>
        <p:txBody>
          <a:bodyPr/>
          <a:lstStyle/>
          <a:p>
            <a:pPr eaLnBrk="1" hangingPunct="1"/>
            <a:r>
              <a:rPr lang="en-US" smtClean="0"/>
              <a:t>Attendance Report </a:t>
            </a:r>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524000"/>
            <a:ext cx="8953500"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863600" y="4724400"/>
            <a:ext cx="5029200" cy="5715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l"/>
            <a:r>
              <a:rPr lang="en-US" sz="1200" dirty="0" smtClean="0">
                <a:solidFill>
                  <a:srgbClr val="000000"/>
                </a:solidFill>
              </a:rPr>
              <a:t>Once created the report will be listed on the Report Manager page.</a:t>
            </a:r>
          </a:p>
          <a:p>
            <a:pPr algn="l"/>
            <a:r>
              <a:rPr lang="en-US" sz="1200" dirty="0" smtClean="0">
                <a:solidFill>
                  <a:srgbClr val="000000"/>
                </a:solidFill>
              </a:rPr>
              <a:t>Access report by clicking the Report link</a:t>
            </a:r>
          </a:p>
        </p:txBody>
      </p:sp>
      <p:sp>
        <p:nvSpPr>
          <p:cNvPr id="4" name="Rectangle 3"/>
          <p:cNvSpPr/>
          <p:nvPr/>
        </p:nvSpPr>
        <p:spPr bwMode="auto">
          <a:xfrm>
            <a:off x="5867400" y="457200"/>
            <a:ext cx="2362200" cy="1066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171450" indent="-171450" algn="l">
              <a:buFont typeface="Arial" pitchFamily="34" charset="0"/>
              <a:buChar char="•"/>
            </a:pPr>
            <a:r>
              <a:rPr lang="en-US" sz="1200" dirty="0" smtClean="0">
                <a:solidFill>
                  <a:srgbClr val="000000"/>
                </a:solidFill>
              </a:rPr>
              <a:t>A Report may take up to two minutes to run</a:t>
            </a:r>
          </a:p>
          <a:p>
            <a:pPr marL="171450" indent="-171450" algn="l">
              <a:buFont typeface="Arial" pitchFamily="34" charset="0"/>
              <a:buChar char="•"/>
            </a:pPr>
            <a:r>
              <a:rPr lang="en-US" sz="1200" dirty="0" smtClean="0">
                <a:solidFill>
                  <a:srgbClr val="000000"/>
                </a:solidFill>
              </a:rPr>
              <a:t>Periodically click the “Refresh” button until the report link appears below</a:t>
            </a:r>
          </a:p>
          <a:p>
            <a:pPr algn="l"/>
            <a:endParaRPr lang="en-US" sz="1200" dirty="0" smtClean="0">
              <a:solidFill>
                <a:srgbClr val="000000"/>
              </a:solidFill>
            </a:endParaRPr>
          </a:p>
        </p:txBody>
      </p:sp>
      <p:cxnSp>
        <p:nvCxnSpPr>
          <p:cNvPr id="6" name="Straight Arrow Connector 5"/>
          <p:cNvCxnSpPr>
            <a:stCxn id="4" idx="2"/>
          </p:cNvCxnSpPr>
          <p:nvPr/>
        </p:nvCxnSpPr>
        <p:spPr bwMode="auto">
          <a:xfrm flipH="1">
            <a:off x="6629400" y="1524000"/>
            <a:ext cx="419100" cy="6858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a:stCxn id="3" idx="0"/>
          </p:cNvCxnSpPr>
          <p:nvPr/>
        </p:nvCxnSpPr>
        <p:spPr bwMode="auto">
          <a:xfrm flipH="1" flipV="1">
            <a:off x="1219200" y="4167188"/>
            <a:ext cx="2159000" cy="557212"/>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bwMode="auto">
          <a:xfrm>
            <a:off x="1905000" y="3766039"/>
            <a:ext cx="1752600" cy="228600"/>
          </a:xfrm>
          <a:prstGeom prst="rect">
            <a:avLst/>
          </a:prstGeom>
          <a:solidFill>
            <a:schemeClr val="bg1"/>
          </a:solidFill>
          <a:ln w="158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TRC Usage Report</a:t>
            </a:r>
          </a:p>
        </p:txBody>
      </p:sp>
    </p:spTree>
    <p:extLst>
      <p:ext uri="{BB962C8B-B14F-4D97-AF65-F5344CB8AC3E}">
        <p14:creationId xmlns:p14="http://schemas.microsoft.com/office/powerpoint/2010/main" val="1787302097"/>
      </p:ext>
    </p:extLst>
  </p:cSld>
  <p:clrMapOvr>
    <a:masterClrMapping/>
  </p:clrMapOvr>
  <mc:AlternateContent xmlns:mc="http://schemas.openxmlformats.org/markup-compatibility/2006" xmlns:p14="http://schemas.microsoft.com/office/powerpoint/2010/main">
    <mc:Choice Requires="p14">
      <p:transition spd="slow" p14:dur="2000" advTm="30037"/>
    </mc:Choice>
    <mc:Fallback xmlns="">
      <p:transition spd="slow" advTm="30037"/>
    </mc:Fallback>
  </mc:AlternateContent>
  <p:timing>
    <p:tnLst>
      <p:par>
        <p:cTn id="1" dur="indefinite" restart="never" nodeType="tmRoot"/>
      </p:par>
    </p:tnLst>
  </p:timing>
  <p:extLst mod="1">
    <p:ext uri="{3A86A75C-4F4B-4683-9AE1-C65F6400EC91}">
      <p14:laserTraceLst xmlns:p14="http://schemas.microsoft.com/office/powerpoint/2010/main">
        <p14:tracePtLst>
          <p14:tracePt t="3954" x="977900" y="4260850"/>
          <p14:tracePt t="4449" x="985838" y="4260850"/>
          <p14:tracePt t="4457" x="1011238" y="4260850"/>
          <p14:tracePt t="4465" x="1028700" y="4260850"/>
          <p14:tracePt t="4471" x="1063625" y="4260850"/>
          <p14:tracePt t="4586" x="1071563" y="4260850"/>
          <p14:tracePt t="4593" x="1079500" y="4260850"/>
          <p14:tracePt t="4606" x="1089025" y="4260850"/>
          <p14:tracePt t="4622" x="1114425" y="4243388"/>
          <p14:tracePt t="4624" x="1149350" y="4235450"/>
          <p14:tracePt t="4646" x="1174750" y="4225925"/>
          <p14:tracePt t="4672" x="1208088" y="4208463"/>
          <p14:tracePt t="4697" x="1217613" y="4208463"/>
          <p14:tracePt t="4723" x="1250950" y="4200525"/>
          <p14:tracePt t="4748" x="1285875" y="4183063"/>
          <p14:tracePt t="4774" x="1328738" y="4157663"/>
          <p14:tracePt t="4799" x="1371600" y="4132263"/>
          <p14:tracePt t="4823" x="1406525" y="4122738"/>
          <p14:tracePt t="4849" x="1431925" y="4106863"/>
          <p14:tracePt t="4874" x="1474788" y="4079875"/>
          <p14:tracePt t="4899" x="1500188" y="4064000"/>
          <p14:tracePt t="4924" x="1517650" y="4054475"/>
          <p14:tracePt t="4948" x="1535113" y="4037013"/>
          <p14:tracePt t="4974" x="1560513" y="4021138"/>
          <p14:tracePt t="4999" x="1577975" y="4003675"/>
          <p14:tracePt t="5024" x="1593850" y="3986213"/>
          <p14:tracePt t="5049" x="1611313" y="3968750"/>
          <p14:tracePt t="5074" x="1620838" y="3951288"/>
          <p14:tracePt t="5099" x="1620838" y="3943350"/>
          <p14:tracePt t="5124" x="1620838" y="3935413"/>
          <p14:tracePt t="5149" x="1620838" y="3925888"/>
          <p14:tracePt t="5175" x="1620838" y="3908425"/>
          <p14:tracePt t="5200" x="1620838" y="3900488"/>
          <p14:tracePt t="5225" x="1620838" y="3892550"/>
          <p14:tracePt t="5249" x="1620838" y="3875088"/>
          <p14:tracePt t="5275" x="1620838" y="3857625"/>
          <p14:tracePt t="5300" x="1620838" y="3849688"/>
          <p14:tracePt t="5325" x="1620838" y="3832225"/>
          <p14:tracePt t="5350" x="1603375" y="3814763"/>
          <p14:tracePt t="5375" x="1603375" y="3806825"/>
          <p14:tracePt t="5400" x="1577975" y="3789363"/>
          <p14:tracePt t="5425" x="1550988" y="3771900"/>
          <p14:tracePt t="5450" x="1543050" y="3763963"/>
          <p14:tracePt t="5475" x="1525588" y="3754438"/>
          <p14:tracePt t="5500" x="1500188" y="3754438"/>
          <p14:tracePt t="5525" x="1474788" y="3736975"/>
          <p14:tracePt t="5551" x="1449388" y="3729038"/>
          <p14:tracePt t="5576" x="1431925" y="3721100"/>
          <p14:tracePt t="5601" x="1406525" y="3711575"/>
          <p14:tracePt t="5626" x="1363663" y="3703638"/>
          <p14:tracePt t="5651" x="1328738" y="3703638"/>
          <p14:tracePt t="5676" x="1277938" y="3703638"/>
          <p14:tracePt t="5701" x="1235075" y="3694113"/>
          <p14:tracePt t="5726" x="1174750" y="3694113"/>
          <p14:tracePt t="5751" x="1114425" y="3694113"/>
          <p14:tracePt t="5776" x="1054100" y="3694113"/>
          <p14:tracePt t="5801" x="1020763" y="3694113"/>
          <p14:tracePt t="5801" x="1011238" y="3694113"/>
          <p14:tracePt t="5827" x="993775" y="3694113"/>
          <p14:tracePt t="5851" x="985838" y="3694113"/>
          <p14:tracePt t="5876" x="960438" y="3694113"/>
          <p14:tracePt t="5902" x="892175" y="3703638"/>
          <p14:tracePt t="5926" x="839788" y="3703638"/>
          <p14:tracePt t="5952" x="796925" y="3703638"/>
          <p14:tracePt t="5976" x="779463" y="3711575"/>
          <p14:tracePt t="6002" x="763588" y="3711575"/>
          <p14:tracePt t="6027" x="736600" y="3721100"/>
          <p14:tracePt t="6052" x="703263" y="3721100"/>
          <p14:tracePt t="6077" x="685800" y="3729038"/>
          <p14:tracePt t="6102" x="660400" y="3746500"/>
          <p14:tracePt t="6127" x="642938" y="3746500"/>
          <p14:tracePt t="6152" x="635000" y="3754438"/>
          <p14:tracePt t="6177" x="600075" y="3771900"/>
          <p14:tracePt t="6202" x="574675" y="3789363"/>
          <p14:tracePt t="6227" x="557213" y="3806825"/>
          <p14:tracePt t="6252" x="557213" y="3814763"/>
          <p14:tracePt t="6277" x="549275" y="3822700"/>
          <p14:tracePt t="6303" x="539750" y="3840163"/>
          <p14:tracePt t="6328" x="522288" y="3875088"/>
          <p14:tracePt t="6353" x="514350" y="3892550"/>
          <p14:tracePt t="6378" x="506413" y="3908425"/>
          <p14:tracePt t="6403" x="488950" y="3943350"/>
          <p14:tracePt t="6428" x="488950" y="3960813"/>
          <p14:tracePt t="6453" x="488950" y="3978275"/>
          <p14:tracePt t="6479" x="488950" y="4003675"/>
          <p14:tracePt t="6503" x="488950" y="4021138"/>
          <p14:tracePt t="6527" x="488950" y="4046538"/>
          <p14:tracePt t="6553" x="496888" y="4071938"/>
          <p14:tracePt t="6578" x="496888" y="4079875"/>
          <p14:tracePt t="6603" x="496888" y="4097338"/>
          <p14:tracePt t="6628" x="506413" y="4106863"/>
          <p14:tracePt t="6653" x="506413" y="4114800"/>
          <p14:tracePt t="6770" x="514350" y="4114800"/>
          <p14:tracePt t="6778" x="514350" y="4122738"/>
          <p14:tracePt t="6795" x="531813" y="4132263"/>
          <p14:tracePt t="6801" x="557213" y="4140200"/>
          <p14:tracePt t="6812" x="600075" y="4157663"/>
          <p14:tracePt t="6829" x="660400" y="4183063"/>
          <p14:tracePt t="6855" x="711200" y="4192588"/>
          <p14:tracePt t="6879" x="720725" y="4200525"/>
          <p14:tracePt t="7026" x="728663" y="4200525"/>
          <p14:tracePt t="7034" x="763588" y="4208463"/>
          <p14:tracePt t="7055" x="849313" y="4217988"/>
          <p14:tracePt t="7056" x="1011238" y="4235450"/>
          <p14:tracePt t="7080" x="1114425" y="4243388"/>
          <p14:tracePt t="7105" x="1131888" y="4243388"/>
          <p14:tracePt t="7378" x="1139825" y="4243388"/>
          <p14:tracePt t="7382" x="1149350" y="4243388"/>
          <p14:tracePt t="7389" x="1174750" y="4243388"/>
          <p14:tracePt t="7405" x="1182688" y="4243388"/>
          <p14:tracePt t="7618" x="1192213" y="4243388"/>
          <p14:tracePt t="7626" x="1208088" y="4243388"/>
          <p14:tracePt t="7634" x="1225550" y="4243388"/>
          <p14:tracePt t="7642" x="1243013" y="4251325"/>
          <p14:tracePt t="7656" x="1268413" y="4251325"/>
          <p14:tracePt t="7681" x="1277938" y="4251325"/>
          <p14:tracePt t="8018" x="0" y="0"/>
        </p14:tracePtLst>
        <p14:tracePtLst>
          <p14:tracePt t="22799" x="6446838" y="2632075"/>
          <p14:tracePt t="23226" x="6454775" y="2640013"/>
          <p14:tracePt t="23234" x="6472238" y="2640013"/>
          <p14:tracePt t="23242" x="6497638" y="2649538"/>
          <p14:tracePt t="23249" x="6694488" y="2717800"/>
          <p14:tracePt t="23274" x="6797675" y="2735263"/>
          <p14:tracePt t="23299" x="6823075" y="2743200"/>
          <p14:tracePt t="23522" x="6832600" y="2743200"/>
          <p14:tracePt t="23538" x="6850063" y="2743200"/>
          <p14:tracePt t="23544" x="6883400" y="2743200"/>
          <p14:tracePt t="23551" x="6978650" y="2717800"/>
          <p14:tracePt t="23575" x="7054850" y="2700338"/>
          <p14:tracePt t="23600" x="7080250" y="2692400"/>
          <p14:tracePt t="23625" x="7097713" y="2682875"/>
          <p14:tracePt t="23650" x="7107238" y="2665413"/>
          <p14:tracePt t="23675" x="7123113" y="2649538"/>
          <p14:tracePt t="23700" x="7140575" y="2632075"/>
          <p14:tracePt t="23725" x="7150100" y="2614613"/>
          <p14:tracePt t="23750" x="7158038" y="2597150"/>
          <p14:tracePt t="23776" x="7175500" y="2571750"/>
          <p14:tracePt t="23801" x="7192963" y="2528888"/>
          <p14:tracePt t="23801" x="7192963" y="2520950"/>
          <p14:tracePt t="23826" x="7200900" y="2468563"/>
          <p14:tracePt t="23851" x="7208838" y="2435225"/>
          <p14:tracePt t="23876" x="7208838" y="2408238"/>
          <p14:tracePt t="23901" x="7208838" y="2382838"/>
          <p14:tracePt t="23926" x="7200900" y="2357438"/>
          <p14:tracePt t="23951" x="7183438" y="2332038"/>
          <p14:tracePt t="23976" x="7175500" y="2306638"/>
          <p14:tracePt t="24001" x="7158038" y="2279650"/>
          <p14:tracePt t="24026" x="7140575" y="2263775"/>
          <p14:tracePt t="24051" x="7123113" y="2246313"/>
          <p14:tracePt t="24076" x="7097713" y="2228850"/>
          <p14:tracePt t="24101" x="7054850" y="2203450"/>
          <p14:tracePt t="24126" x="7021513" y="2193925"/>
          <p14:tracePt t="24152" x="6986588" y="2178050"/>
          <p14:tracePt t="24177" x="6961188" y="2178050"/>
          <p14:tracePt t="24201" x="6918325" y="2178050"/>
          <p14:tracePt t="24227" x="6875463" y="2168525"/>
          <p14:tracePt t="24251" x="6807200" y="2168525"/>
          <p14:tracePt t="24276" x="6711950" y="2168525"/>
          <p14:tracePt t="24302" x="6643688" y="2168525"/>
          <p14:tracePt t="24327" x="6583363" y="2178050"/>
          <p14:tracePt t="24352" x="6532563" y="2178050"/>
          <p14:tracePt t="24352" x="6523038" y="2178050"/>
          <p14:tracePt t="24378" x="6507163" y="2178050"/>
          <p14:tracePt t="24449" x="6497638" y="2178050"/>
          <p14:tracePt t="24460" x="6480175" y="2178050"/>
          <p14:tracePt t="24461" x="6454775" y="2193925"/>
          <p14:tracePt t="24476" x="6394450" y="2203450"/>
          <p14:tracePt t="24501" x="6335713" y="2211388"/>
          <p14:tracePt t="24527" x="6308725" y="2220913"/>
          <p14:tracePt t="24553" x="6275388" y="2228850"/>
          <p14:tracePt t="24579" x="6257925" y="2236788"/>
          <p14:tracePt t="24603" x="6232525" y="2254250"/>
          <p14:tracePt t="24628" x="6215063" y="2263775"/>
          <p14:tracePt t="24653" x="6189663" y="2271713"/>
          <p14:tracePt t="24678" x="6172200" y="2289175"/>
          <p14:tracePt t="24702" x="6146800" y="2306638"/>
          <p14:tracePt t="24728" x="6121400" y="2322513"/>
          <p14:tracePt t="24753" x="6111875" y="2339975"/>
          <p14:tracePt t="24834" x="6103938" y="2339975"/>
          <p14:tracePt t="24842" x="6103938" y="2349500"/>
          <p14:tracePt t="24850" x="6094413" y="2357438"/>
          <p14:tracePt t="24858" x="6078538" y="2382838"/>
          <p14:tracePt t="24878" x="6069013" y="2392363"/>
          <p14:tracePt t="24903" x="6069013" y="2400300"/>
          <p14:tracePt t="25002" x="6069013" y="2408238"/>
          <p14:tracePt t="25010" x="6061075" y="2425700"/>
          <p14:tracePt t="25015" x="6051550" y="2443163"/>
          <p14:tracePt t="25028" x="6051550" y="2460625"/>
          <p14:tracePt t="25054" x="6043613" y="2478088"/>
          <p14:tracePt t="25194" x="6043613" y="2493963"/>
          <p14:tracePt t="25202" x="6043613" y="2511425"/>
          <p14:tracePt t="25213" x="6051550" y="2528888"/>
          <p14:tracePt t="25218" x="6051550" y="2554288"/>
          <p14:tracePt t="25229" x="6061075" y="2571750"/>
          <p14:tracePt t="25254" x="6061075" y="2579688"/>
          <p14:tracePt t="25410" x="6061075" y="2589213"/>
          <p14:tracePt t="25417" x="6061075" y="2597150"/>
          <p14:tracePt t="25430" x="6069013" y="2597150"/>
          <p14:tracePt t="25430" x="6103938" y="2657475"/>
          <p14:tracePt t="25455" x="6129338" y="2692400"/>
          <p14:tracePt t="25480" x="6146800" y="2717800"/>
          <p14:tracePt t="25578" x="6154738" y="2717800"/>
          <p14:tracePt t="25590" x="6154738" y="2725738"/>
          <p14:tracePt t="25596" x="6172200" y="2725738"/>
          <p14:tracePt t="25605" x="6223000" y="2751138"/>
          <p14:tracePt t="25631" x="6343650" y="2778125"/>
          <p14:tracePt t="25656" x="6480175" y="2794000"/>
          <p14:tracePt t="25680" x="6575425" y="2803525"/>
          <p14:tracePt t="25680" x="6600825" y="2811463"/>
          <p14:tracePt t="25706" x="6635750" y="2811463"/>
          <p14:tracePt t="25731" x="6651625" y="2820988"/>
          <p14:tracePt t="25756" x="6678613" y="2828925"/>
          <p14:tracePt t="25781" x="6721475" y="2828925"/>
          <p14:tracePt t="25806" x="6729413" y="2828925"/>
          <p14:tracePt t="25831" x="6729413" y="2836863"/>
          <p14:tracePt t="25922" x="6737350" y="2836863"/>
          <p14:tracePt t="25930" x="6754813" y="2836863"/>
          <p14:tracePt t="25931" x="6780213" y="2836863"/>
          <p14:tracePt t="25940" x="6807200" y="2836863"/>
          <p14:tracePt t="25956" x="0" y="0"/>
        </p14:tracePtLst>
      </p14:laserTraceLst>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C0728DB5-7EDE-4492-8649-BEBFD0ABFB33}" type="slidenum">
              <a:rPr lang="en-US" sz="1400" b="0" smtClean="0"/>
              <a:pPr eaLnBrk="1" hangingPunct="1"/>
              <a:t>59</a:t>
            </a:fld>
            <a:endParaRPr lang="en-US" sz="1400" b="0" smtClean="0"/>
          </a:p>
        </p:txBody>
      </p:sp>
      <p:sp>
        <p:nvSpPr>
          <p:cNvPr id="67587" name="Rectangle 2"/>
          <p:cNvSpPr>
            <a:spLocks noGrp="1" noChangeArrowheads="1"/>
          </p:cNvSpPr>
          <p:nvPr>
            <p:ph type="title"/>
          </p:nvPr>
        </p:nvSpPr>
        <p:spPr>
          <a:noFill/>
        </p:spPr>
        <p:txBody>
          <a:bodyPr/>
          <a:lstStyle/>
          <a:p>
            <a:pPr eaLnBrk="1" hangingPunct="1"/>
            <a:r>
              <a:rPr lang="en-US" smtClean="0"/>
              <a:t>Running a Report</a:t>
            </a:r>
          </a:p>
        </p:txBody>
      </p:sp>
      <p:pic>
        <p:nvPicPr>
          <p:cNvPr id="6758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577975"/>
            <a:ext cx="723900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6400800" y="2743200"/>
            <a:ext cx="2286000" cy="304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t>Click on the .PDF link listed.</a:t>
            </a:r>
            <a:endParaRPr kumimoji="0" lang="en-US" sz="1200" b="1" i="0" u="none" strike="noStrike" cap="none" normalizeH="0" baseline="0" dirty="0" smtClean="0">
              <a:ln>
                <a:noFill/>
              </a:ln>
              <a:solidFill>
                <a:schemeClr val="tx1"/>
              </a:solidFill>
              <a:effectLst/>
              <a:latin typeface="Arial" charset="0"/>
            </a:endParaRPr>
          </a:p>
        </p:txBody>
      </p:sp>
      <p:cxnSp>
        <p:nvCxnSpPr>
          <p:cNvPr id="5" name="Straight Arrow Connector 4"/>
          <p:cNvCxnSpPr/>
          <p:nvPr/>
        </p:nvCxnSpPr>
        <p:spPr bwMode="auto">
          <a:xfrm flipH="1">
            <a:off x="2438400" y="3048000"/>
            <a:ext cx="5105400" cy="18288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1985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84DFAFF3-85E2-4B28-9A41-DF68FF21D496}" type="slidenum">
              <a:rPr lang="en-US" sz="1400" b="0" smtClean="0"/>
              <a:pPr eaLnBrk="1" hangingPunct="1"/>
              <a:t>6</a:t>
            </a:fld>
            <a:endParaRPr lang="en-US" sz="1400" b="0" smtClean="0"/>
          </a:p>
        </p:txBody>
      </p:sp>
      <p:sp>
        <p:nvSpPr>
          <p:cNvPr id="10243" name="Rectangle 2"/>
          <p:cNvSpPr>
            <a:spLocks noGrp="1" noChangeArrowheads="1"/>
          </p:cNvSpPr>
          <p:nvPr>
            <p:ph type="title"/>
          </p:nvPr>
        </p:nvSpPr>
        <p:spPr/>
        <p:txBody>
          <a:bodyPr/>
          <a:lstStyle/>
          <a:p>
            <a:pPr eaLnBrk="1" hangingPunct="1"/>
            <a:r>
              <a:rPr lang="en-US" smtClean="0"/>
              <a:t>Time and Labor Basics - Words to Know</a:t>
            </a:r>
          </a:p>
        </p:txBody>
      </p:sp>
      <p:sp>
        <p:nvSpPr>
          <p:cNvPr id="10244" name="Rectangle 3"/>
          <p:cNvSpPr>
            <a:spLocks noGrp="1" noChangeArrowheads="1"/>
          </p:cNvSpPr>
          <p:nvPr>
            <p:ph type="body" idx="1"/>
          </p:nvPr>
        </p:nvSpPr>
        <p:spPr>
          <a:xfrm>
            <a:off x="228600" y="1524000"/>
            <a:ext cx="8915400" cy="5334000"/>
          </a:xfrm>
        </p:spPr>
        <p:txBody>
          <a:bodyPr/>
          <a:lstStyle/>
          <a:p>
            <a:pPr marL="0" indent="0" eaLnBrk="1" hangingPunct="1">
              <a:lnSpc>
                <a:spcPct val="90000"/>
              </a:lnSpc>
              <a:buClr>
                <a:schemeClr val="tx1"/>
              </a:buClr>
              <a:buFont typeface="Wingdings" pitchFamily="2" charset="2"/>
              <a:buChar char="Ø"/>
            </a:pPr>
            <a:r>
              <a:rPr lang="en-US" sz="2400" dirty="0" smtClean="0"/>
              <a:t>TRC</a:t>
            </a:r>
            <a:r>
              <a:rPr lang="en-US" sz="1800" dirty="0" smtClean="0"/>
              <a:t/>
            </a:r>
            <a:br>
              <a:rPr lang="en-US" sz="1800" dirty="0" smtClean="0"/>
            </a:br>
            <a:r>
              <a:rPr lang="en-US" sz="1800" dirty="0" smtClean="0"/>
              <a:t>      – Time Reporting Code that identifies the type of reported time,   </a:t>
            </a:r>
            <a:br>
              <a:rPr lang="en-US" sz="1800" dirty="0" smtClean="0"/>
            </a:br>
            <a:r>
              <a:rPr lang="en-US" sz="1800" dirty="0" smtClean="0"/>
              <a:t>         such as REG is Regular time and OVT is Overtime</a:t>
            </a:r>
          </a:p>
          <a:p>
            <a:pPr marL="0" indent="0" eaLnBrk="1" hangingPunct="1">
              <a:lnSpc>
                <a:spcPct val="90000"/>
              </a:lnSpc>
              <a:buClr>
                <a:schemeClr val="tx1"/>
              </a:buClr>
              <a:buFont typeface="Wingdings" pitchFamily="2" charset="2"/>
              <a:buChar char="Ø"/>
            </a:pPr>
            <a:endParaRPr lang="en-US" sz="1800" dirty="0" smtClean="0"/>
          </a:p>
          <a:p>
            <a:pPr marL="0" indent="0" eaLnBrk="1" hangingPunct="1">
              <a:lnSpc>
                <a:spcPct val="90000"/>
              </a:lnSpc>
              <a:buClr>
                <a:schemeClr val="tx1"/>
              </a:buClr>
              <a:buFont typeface="Wingdings" pitchFamily="2" charset="2"/>
              <a:buChar char="Ø"/>
            </a:pPr>
            <a:r>
              <a:rPr lang="en-US" sz="2400" dirty="0" smtClean="0"/>
              <a:t>Time Administration </a:t>
            </a:r>
          </a:p>
          <a:p>
            <a:pPr lvl="1" eaLnBrk="1" hangingPunct="1">
              <a:lnSpc>
                <a:spcPct val="90000"/>
              </a:lnSpc>
              <a:buClr>
                <a:schemeClr val="tx1"/>
              </a:buClr>
              <a:buFont typeface="Wingdings" pitchFamily="2" charset="2"/>
              <a:buNone/>
            </a:pPr>
            <a:r>
              <a:rPr lang="en-US" sz="2000" dirty="0" smtClean="0"/>
              <a:t>– </a:t>
            </a:r>
            <a:r>
              <a:rPr lang="en-US" dirty="0" smtClean="0"/>
              <a:t>Core-CT overnight process that validates and converts reported and/or scheduled time into payable time ready for payroll</a:t>
            </a:r>
            <a:br>
              <a:rPr lang="en-US" dirty="0" smtClean="0"/>
            </a:br>
            <a:endParaRPr lang="en-US" dirty="0" smtClean="0"/>
          </a:p>
          <a:p>
            <a:pPr marL="0" indent="0" eaLnBrk="1" hangingPunct="1">
              <a:lnSpc>
                <a:spcPct val="90000"/>
              </a:lnSpc>
              <a:buClr>
                <a:schemeClr val="tx1"/>
              </a:buClr>
              <a:buFont typeface="Wingdings" pitchFamily="2" charset="2"/>
              <a:buChar char="Ø"/>
            </a:pPr>
            <a:r>
              <a:rPr lang="en-US" sz="2400" dirty="0" smtClean="0"/>
              <a:t>Payable Time</a:t>
            </a:r>
            <a:br>
              <a:rPr lang="en-US" sz="2400" dirty="0" smtClean="0"/>
            </a:br>
            <a:r>
              <a:rPr lang="en-US" sz="1800" dirty="0" smtClean="0"/>
              <a:t/>
            </a:r>
            <a:br>
              <a:rPr lang="en-US" sz="1800" dirty="0" smtClean="0"/>
            </a:br>
            <a:r>
              <a:rPr lang="en-US" sz="1800" dirty="0" smtClean="0"/>
              <a:t>     – Validated and Approved time that is ready to be collected by payroll</a:t>
            </a:r>
          </a:p>
          <a:p>
            <a:pPr marL="0" indent="0" eaLnBrk="1" hangingPunct="1">
              <a:lnSpc>
                <a:spcPct val="90000"/>
              </a:lnSpc>
              <a:buClr>
                <a:schemeClr val="tx1"/>
              </a:buClr>
              <a:buFont typeface="Wingdings" pitchFamily="2" charset="2"/>
              <a:buChar char="Ø"/>
            </a:pPr>
            <a:endParaRPr lang="en-US" sz="1800" dirty="0" smtClean="0"/>
          </a:p>
          <a:p>
            <a:pPr marL="0" indent="0" eaLnBrk="1" hangingPunct="1">
              <a:lnSpc>
                <a:spcPct val="90000"/>
              </a:lnSpc>
              <a:buClr>
                <a:schemeClr val="tx1"/>
              </a:buClr>
              <a:buFont typeface="Wingdings" pitchFamily="2" charset="2"/>
              <a:buChar char="Ø"/>
            </a:pPr>
            <a:r>
              <a:rPr lang="en-US" sz="2400" dirty="0" smtClean="0"/>
              <a:t>Exception (error)</a:t>
            </a:r>
          </a:p>
          <a:p>
            <a:pPr lvl="1" eaLnBrk="1" hangingPunct="1">
              <a:lnSpc>
                <a:spcPct val="90000"/>
              </a:lnSpc>
              <a:buClr>
                <a:schemeClr val="tx1"/>
              </a:buClr>
              <a:buFont typeface="Wingdings" pitchFamily="2" charset="2"/>
              <a:buNone/>
            </a:pPr>
            <a:r>
              <a:rPr lang="en-US" dirty="0" smtClean="0"/>
              <a:t>– Invalid time that is unable to be collected by payroll until corrected</a:t>
            </a:r>
          </a:p>
          <a:p>
            <a:pPr lvl="1" eaLnBrk="1" hangingPunct="1">
              <a:lnSpc>
                <a:spcPct val="90000"/>
              </a:lnSpc>
              <a:buClr>
                <a:schemeClr val="tx1"/>
              </a:buClr>
              <a:buFont typeface="Wingdings" pitchFamily="2" charset="2"/>
              <a:buNone/>
            </a:pPr>
            <a:endParaRPr lang="en-US" dirty="0" smtClean="0"/>
          </a:p>
          <a:p>
            <a:pPr lvl="1" eaLnBrk="1" hangingPunct="1">
              <a:lnSpc>
                <a:spcPct val="90000"/>
              </a:lnSpc>
              <a:buClr>
                <a:schemeClr val="tx1"/>
              </a:buClr>
              <a:buFont typeface="Wingdings" pitchFamily="2" charset="2"/>
              <a:buNone/>
            </a:pPr>
            <a:endParaRPr lang="en-US" dirty="0" smtClean="0"/>
          </a:p>
          <a:p>
            <a:pPr marL="0" indent="0" eaLnBrk="1" hangingPunct="1">
              <a:lnSpc>
                <a:spcPct val="90000"/>
              </a:lnSpc>
              <a:buClr>
                <a:schemeClr val="tx1"/>
              </a:buClr>
              <a:buFont typeface="Wingdings" pitchFamily="2" charset="2"/>
              <a:buChar char="Ø"/>
            </a:pPr>
            <a:endParaRPr lang="en-US" sz="2400" dirty="0" smtClean="0">
              <a:solidFill>
                <a:schemeClr val="accent2"/>
              </a:solidFill>
            </a:endParaRPr>
          </a:p>
        </p:txBody>
      </p:sp>
    </p:spTree>
  </p:cSld>
  <p:clrMapOvr>
    <a:masterClrMapping/>
  </p:clrMapOvr>
  <p:transition spd="slow" advTm="29834"/>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A9410C94-600C-4E38-B153-4FCF457287F4}" type="slidenum">
              <a:rPr lang="en-US" sz="1400" b="0" smtClean="0"/>
              <a:pPr eaLnBrk="1" hangingPunct="1"/>
              <a:t>60</a:t>
            </a:fld>
            <a:endParaRPr lang="en-US" sz="1400" b="0" smtClean="0"/>
          </a:p>
        </p:txBody>
      </p:sp>
      <p:sp>
        <p:nvSpPr>
          <p:cNvPr id="68611" name="Rectangle 7"/>
          <p:cNvSpPr>
            <a:spLocks noGrp="1" noChangeArrowheads="1"/>
          </p:cNvSpPr>
          <p:nvPr>
            <p:ph type="title"/>
          </p:nvPr>
        </p:nvSpPr>
        <p:spPr>
          <a:noFill/>
        </p:spPr>
        <p:txBody>
          <a:bodyPr/>
          <a:lstStyle/>
          <a:p>
            <a:pPr eaLnBrk="1" hangingPunct="1"/>
            <a:r>
              <a:rPr lang="en-US" smtClean="0"/>
              <a:t>Running a Report</a:t>
            </a:r>
          </a:p>
        </p:txBody>
      </p:sp>
      <p:pic>
        <p:nvPicPr>
          <p:cNvPr id="6861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8" y="1576388"/>
            <a:ext cx="9007475" cy="324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143000" y="4267200"/>
            <a:ext cx="3200400" cy="12192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solidFill>
                <a:effectLst/>
                <a:latin typeface="Arial" charset="0"/>
              </a:rPr>
              <a:t>Report can be viewed,</a:t>
            </a:r>
            <a:r>
              <a:rPr kumimoji="0" lang="en-US" sz="1200" b="1" i="0" u="none" strike="noStrike" cap="none" normalizeH="0" dirty="0" smtClean="0">
                <a:ln>
                  <a:noFill/>
                </a:ln>
                <a:solidFill>
                  <a:schemeClr val="tx1"/>
                </a:solidFill>
                <a:effectLst/>
                <a:latin typeface="Arial" charset="0"/>
              </a:rPr>
              <a:t> printed or saved from this screen.</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pPr>
            <a:r>
              <a:rPr lang="en-US" sz="1200" baseline="0" dirty="0" smtClean="0"/>
              <a:t>Report</a:t>
            </a:r>
            <a:r>
              <a:rPr lang="en-US" sz="1200" dirty="0" smtClean="0"/>
              <a:t> can also be viewed in Core-CT for up to 30 days using the “Process Instance” ID number.</a:t>
            </a:r>
            <a:endParaRPr kumimoji="0" lang="en-US" sz="1200" b="1" i="0" u="none" strike="noStrike" cap="none" normalizeH="0" baseline="0" dirty="0" smtClean="0">
              <a:ln>
                <a:noFill/>
              </a:ln>
              <a:solidFill>
                <a:schemeClr val="tx1"/>
              </a:solidFill>
              <a:effectLst/>
              <a:latin typeface="Arial" charset="0"/>
            </a:endParaRPr>
          </a:p>
        </p:txBody>
      </p:sp>
    </p:spTree>
  </p:cSld>
  <p:clrMapOvr>
    <a:masterClrMapping/>
  </p:clrMapOvr>
  <p:transition spd="slow" advTm="99125"/>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B2D2C61-16F4-42E6-91AC-680A8C6B9C59}" type="slidenum">
              <a:rPr lang="en-US" sz="1400" b="0" smtClean="0"/>
              <a:pPr eaLnBrk="1" hangingPunct="1"/>
              <a:t>61</a:t>
            </a:fld>
            <a:endParaRPr lang="en-US" sz="1400" b="0" smtClean="0"/>
          </a:p>
        </p:txBody>
      </p:sp>
      <p:sp>
        <p:nvSpPr>
          <p:cNvPr id="69635" name="Rectangle 2"/>
          <p:cNvSpPr>
            <a:spLocks noGrp="1" noChangeArrowheads="1"/>
          </p:cNvSpPr>
          <p:nvPr>
            <p:ph type="title"/>
          </p:nvPr>
        </p:nvSpPr>
        <p:spPr/>
        <p:txBody>
          <a:bodyPr/>
          <a:lstStyle/>
          <a:p>
            <a:pPr eaLnBrk="1" hangingPunct="1"/>
            <a:r>
              <a:rPr lang="en-US" smtClean="0"/>
              <a:t>Review - Supervisor – Running a Report</a:t>
            </a:r>
          </a:p>
        </p:txBody>
      </p:sp>
      <p:sp>
        <p:nvSpPr>
          <p:cNvPr id="69636" name="Rectangle 3"/>
          <p:cNvSpPr>
            <a:spLocks noGrp="1" noChangeArrowheads="1"/>
          </p:cNvSpPr>
          <p:nvPr>
            <p:ph type="body" idx="1"/>
          </p:nvPr>
        </p:nvSpPr>
        <p:spPr>
          <a:xfrm>
            <a:off x="228600" y="1600200"/>
            <a:ext cx="8229600" cy="4876800"/>
          </a:xfrm>
        </p:spPr>
        <p:txBody>
          <a:bodyPr/>
          <a:lstStyle/>
          <a:p>
            <a:pPr marL="0" indent="0" eaLnBrk="1" hangingPunct="1">
              <a:spcBef>
                <a:spcPct val="0"/>
              </a:spcBef>
              <a:spcAft>
                <a:spcPct val="0"/>
              </a:spcAft>
            </a:pPr>
            <a:r>
              <a:rPr lang="en-US" smtClean="0"/>
              <a:t>When running a report, remember the following:</a:t>
            </a:r>
          </a:p>
          <a:p>
            <a:pPr lvl="1" eaLnBrk="1" hangingPunct="1"/>
            <a:r>
              <a:rPr lang="en-US" b="0" smtClean="0"/>
              <a:t>You can search for an existing report or add a new one</a:t>
            </a:r>
          </a:p>
          <a:p>
            <a:pPr lvl="1" eaLnBrk="1" hangingPunct="1"/>
            <a:r>
              <a:rPr lang="en-US" b="0" smtClean="0"/>
              <a:t>When you run a report, its parameters are automatically saved</a:t>
            </a:r>
          </a:p>
          <a:p>
            <a:pPr lvl="1" eaLnBrk="1" hangingPunct="1"/>
            <a:r>
              <a:rPr lang="en-US" b="0" smtClean="0"/>
              <a:t>After you have run a report, you can save it, delete it, print it or toggle back and forth from it to other programs you are running on your computer</a:t>
            </a:r>
          </a:p>
          <a:p>
            <a:pPr lvl="1" eaLnBrk="1" hangingPunct="1"/>
            <a:r>
              <a:rPr lang="en-US" b="0" smtClean="0"/>
              <a:t>The more narrow your criteria, the more narrow your results</a:t>
            </a:r>
          </a:p>
          <a:p>
            <a:pPr lvl="1" eaLnBrk="1" hangingPunct="1"/>
            <a:r>
              <a:rPr lang="en-US" b="0" smtClean="0"/>
              <a:t>You can run a report for one employee or a group of employees</a:t>
            </a:r>
          </a:p>
          <a:p>
            <a:pPr lvl="1" eaLnBrk="1" hangingPunct="1"/>
            <a:r>
              <a:rPr lang="en-US" b="0" smtClean="0"/>
              <a:t>Reports are saved in Core for 30 days</a:t>
            </a:r>
          </a:p>
        </p:txBody>
      </p:sp>
    </p:spTree>
  </p:cSld>
  <p:clrMapOvr>
    <a:masterClrMapping/>
  </p:clrMapOvr>
  <p:transition spd="slow" advTm="110688"/>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70D2D203-CA09-4374-8D44-67C5474B1BD9}" type="slidenum">
              <a:rPr lang="en-US" sz="1400" b="0" smtClean="0"/>
              <a:pPr eaLnBrk="1" hangingPunct="1"/>
              <a:t>62</a:t>
            </a:fld>
            <a:endParaRPr lang="en-US" sz="1400" b="0" smtClean="0"/>
          </a:p>
        </p:txBody>
      </p:sp>
      <p:sp>
        <p:nvSpPr>
          <p:cNvPr id="73731" name="Rectangle 2"/>
          <p:cNvSpPr>
            <a:spLocks noGrp="1" noChangeArrowheads="1"/>
          </p:cNvSpPr>
          <p:nvPr>
            <p:ph type="body" sz="half" idx="1"/>
          </p:nvPr>
        </p:nvSpPr>
        <p:spPr>
          <a:xfrm>
            <a:off x="228600" y="1600200"/>
            <a:ext cx="8305800" cy="5029200"/>
          </a:xfrm>
        </p:spPr>
        <p:txBody>
          <a:bodyPr/>
          <a:lstStyle/>
          <a:p>
            <a:pPr marL="381000" indent="-381000" eaLnBrk="1" hangingPunct="1">
              <a:spcBef>
                <a:spcPct val="0"/>
              </a:spcBef>
              <a:spcAft>
                <a:spcPct val="0"/>
              </a:spcAft>
              <a:defRPr/>
            </a:pPr>
            <a:r>
              <a:rPr lang="en-US" sz="1800" dirty="0" smtClean="0"/>
              <a:t>Answer the following questions:</a:t>
            </a:r>
          </a:p>
          <a:p>
            <a:pPr marL="0" indent="0" eaLnBrk="1" hangingPunct="1">
              <a:spcBef>
                <a:spcPct val="0"/>
              </a:spcBef>
              <a:spcAft>
                <a:spcPct val="0"/>
              </a:spcAft>
              <a:defRPr/>
            </a:pPr>
            <a:r>
              <a:rPr lang="en-US" sz="1800" b="0" dirty="0" smtClean="0"/>
              <a:t>1. What is a Run Control ID?</a:t>
            </a:r>
          </a:p>
          <a:p>
            <a:pPr marL="0" indent="0" eaLnBrk="1" hangingPunct="1">
              <a:spcBef>
                <a:spcPct val="0"/>
              </a:spcBef>
              <a:spcAft>
                <a:spcPct val="0"/>
              </a:spcAft>
              <a:defRPr/>
            </a:pPr>
            <a:r>
              <a:rPr lang="en-US" sz="1800" b="0" dirty="0"/>
              <a:t>	</a:t>
            </a:r>
            <a:r>
              <a:rPr lang="en-US" sz="1800" b="0" dirty="0" smtClean="0"/>
              <a:t>Report Name</a:t>
            </a:r>
          </a:p>
          <a:p>
            <a:pPr marL="0" indent="0" eaLnBrk="1" hangingPunct="1">
              <a:spcBef>
                <a:spcPct val="0"/>
              </a:spcBef>
              <a:spcAft>
                <a:spcPct val="0"/>
              </a:spcAft>
              <a:defRPr/>
            </a:pPr>
            <a:endParaRPr lang="en-US" sz="1800" b="0" dirty="0" smtClean="0"/>
          </a:p>
          <a:p>
            <a:pPr marL="0" indent="0" eaLnBrk="1" hangingPunct="1">
              <a:spcBef>
                <a:spcPct val="0"/>
              </a:spcBef>
              <a:spcAft>
                <a:spcPct val="0"/>
              </a:spcAft>
              <a:defRPr/>
            </a:pPr>
            <a:r>
              <a:rPr lang="en-US" sz="1800" b="0" dirty="0" smtClean="0"/>
              <a:t>2. What search page tab do you click to create a new Run Control ID? 	</a:t>
            </a:r>
          </a:p>
          <a:p>
            <a:pPr marL="0" indent="0" eaLnBrk="1" hangingPunct="1">
              <a:spcBef>
                <a:spcPct val="0"/>
              </a:spcBef>
              <a:spcAft>
                <a:spcPct val="0"/>
              </a:spcAft>
              <a:defRPr/>
            </a:pPr>
            <a:r>
              <a:rPr lang="en-US" sz="1800" b="0" dirty="0"/>
              <a:t>	</a:t>
            </a:r>
            <a:r>
              <a:rPr lang="en-US" sz="1800" b="0" dirty="0" smtClean="0"/>
              <a:t>Add a New Value</a:t>
            </a:r>
          </a:p>
          <a:p>
            <a:pPr marL="0" indent="0" eaLnBrk="1" hangingPunct="1">
              <a:spcBef>
                <a:spcPct val="0"/>
              </a:spcBef>
              <a:spcAft>
                <a:spcPct val="0"/>
              </a:spcAft>
              <a:defRPr/>
            </a:pPr>
            <a:endParaRPr lang="en-US" sz="1800" b="0" dirty="0"/>
          </a:p>
          <a:p>
            <a:pPr marL="0" lvl="2" indent="0" eaLnBrk="1" hangingPunct="1">
              <a:spcBef>
                <a:spcPct val="0"/>
              </a:spcBef>
              <a:spcAft>
                <a:spcPct val="0"/>
              </a:spcAft>
              <a:buClrTx/>
              <a:buSzTx/>
              <a:buFont typeface="Wingdings" pitchFamily="2" charset="2"/>
              <a:buNone/>
              <a:defRPr/>
            </a:pPr>
            <a:r>
              <a:rPr lang="en-US" b="0" dirty="0" smtClean="0"/>
              <a:t>3. Which link do you click to access the Reports page, Report Manager or Process Monitor? </a:t>
            </a:r>
          </a:p>
          <a:p>
            <a:pPr marL="0" lvl="2" indent="0" eaLnBrk="1" hangingPunct="1">
              <a:spcBef>
                <a:spcPct val="0"/>
              </a:spcBef>
              <a:spcAft>
                <a:spcPct val="0"/>
              </a:spcAft>
              <a:buClrTx/>
              <a:buSzTx/>
              <a:buFont typeface="Wingdings" pitchFamily="2" charset="2"/>
              <a:buNone/>
              <a:defRPr/>
            </a:pPr>
            <a:r>
              <a:rPr lang="en-US" b="0" dirty="0"/>
              <a:t>	</a:t>
            </a:r>
            <a:r>
              <a:rPr lang="en-US" b="0" dirty="0" smtClean="0"/>
              <a:t>Report Manager is the preferred one</a:t>
            </a:r>
          </a:p>
          <a:p>
            <a:pPr marL="0" lvl="2" indent="0" eaLnBrk="1" hangingPunct="1">
              <a:spcBef>
                <a:spcPct val="0"/>
              </a:spcBef>
              <a:spcAft>
                <a:spcPct val="0"/>
              </a:spcAft>
              <a:buClrTx/>
              <a:buSzTx/>
              <a:buFont typeface="Wingdings" pitchFamily="2" charset="2"/>
              <a:buNone/>
              <a:defRPr/>
            </a:pPr>
            <a:endParaRPr lang="en-US" b="0" dirty="0" smtClean="0"/>
          </a:p>
          <a:p>
            <a:pPr marL="0" lvl="2" indent="0" eaLnBrk="1" hangingPunct="1">
              <a:spcBef>
                <a:spcPct val="0"/>
              </a:spcBef>
              <a:spcAft>
                <a:spcPct val="0"/>
              </a:spcAft>
              <a:buClrTx/>
              <a:buSzTx/>
              <a:buFont typeface="Wingdings" pitchFamily="2" charset="2"/>
              <a:buNone/>
              <a:defRPr/>
            </a:pPr>
            <a:r>
              <a:rPr lang="en-US" b="0" dirty="0" smtClean="0"/>
              <a:t>4. Do you need to manually save your report if you click Run?</a:t>
            </a:r>
          </a:p>
          <a:p>
            <a:pPr marL="0" lvl="2" indent="0" eaLnBrk="1" hangingPunct="1">
              <a:spcBef>
                <a:spcPct val="0"/>
              </a:spcBef>
              <a:spcAft>
                <a:spcPct val="0"/>
              </a:spcAft>
              <a:buClrTx/>
              <a:buSzTx/>
              <a:buFont typeface="Wingdings" pitchFamily="2" charset="2"/>
              <a:buNone/>
              <a:defRPr/>
            </a:pPr>
            <a:r>
              <a:rPr lang="en-US" b="0" dirty="0" smtClean="0"/>
              <a:t>	No</a:t>
            </a:r>
          </a:p>
          <a:p>
            <a:pPr marL="0" lvl="2" indent="0" eaLnBrk="1" hangingPunct="1">
              <a:spcBef>
                <a:spcPct val="0"/>
              </a:spcBef>
              <a:spcAft>
                <a:spcPct val="0"/>
              </a:spcAft>
              <a:buClrTx/>
              <a:buSzTx/>
              <a:buFont typeface="Wingdings" pitchFamily="2" charset="2"/>
              <a:buNone/>
              <a:defRPr/>
            </a:pPr>
            <a:r>
              <a:rPr lang="en-US" b="0" dirty="0"/>
              <a:t>	</a:t>
            </a:r>
            <a:endParaRPr lang="en-US" b="0" dirty="0" smtClean="0"/>
          </a:p>
          <a:p>
            <a:pPr marL="0" lvl="2" indent="0" eaLnBrk="1" hangingPunct="1">
              <a:spcBef>
                <a:spcPct val="0"/>
              </a:spcBef>
              <a:spcAft>
                <a:spcPct val="0"/>
              </a:spcAft>
              <a:buClrTx/>
              <a:buSzTx/>
              <a:buFont typeface="Wingdings" pitchFamily="2" charset="2"/>
              <a:buNone/>
              <a:defRPr/>
            </a:pPr>
            <a:r>
              <a:rPr lang="en-US" b="0" dirty="0" smtClean="0"/>
              <a:t>5. How long are reports available under Report Manager?</a:t>
            </a:r>
          </a:p>
          <a:p>
            <a:pPr lvl="2" indent="0" eaLnBrk="1" hangingPunct="1">
              <a:spcBef>
                <a:spcPct val="0"/>
              </a:spcBef>
              <a:spcAft>
                <a:spcPct val="0"/>
              </a:spcAft>
              <a:buClrTx/>
              <a:buSzTx/>
              <a:buFont typeface="Wingdings" pitchFamily="2" charset="2"/>
              <a:buNone/>
              <a:defRPr/>
            </a:pPr>
            <a:r>
              <a:rPr lang="en-US" b="0" dirty="0" smtClean="0"/>
              <a:t>30 days. If you think you will need it longer, then you must save it to a local or network drive or print it.</a:t>
            </a:r>
          </a:p>
          <a:p>
            <a:pPr marL="687388" lvl="1" indent="-342900" eaLnBrk="1" hangingPunct="1">
              <a:buFontTx/>
              <a:buAutoNum type="arabicPeriod"/>
              <a:defRPr/>
            </a:pPr>
            <a:endParaRPr lang="en-US" b="0" dirty="0" smtClean="0"/>
          </a:p>
        </p:txBody>
      </p:sp>
      <p:sp>
        <p:nvSpPr>
          <p:cNvPr id="70660" name="Rectangle 3"/>
          <p:cNvSpPr>
            <a:spLocks noGrp="1" noChangeArrowheads="1"/>
          </p:cNvSpPr>
          <p:nvPr>
            <p:ph type="title"/>
          </p:nvPr>
        </p:nvSpPr>
        <p:spPr>
          <a:noFill/>
        </p:spPr>
        <p:txBody>
          <a:bodyPr/>
          <a:lstStyle/>
          <a:p>
            <a:pPr eaLnBrk="1" hangingPunct="1"/>
            <a:r>
              <a:rPr lang="en-US" smtClean="0"/>
              <a:t>Knowledge Check - Supervisor – Running a Report</a:t>
            </a:r>
          </a:p>
        </p:txBody>
      </p:sp>
    </p:spTree>
    <p:custDataLst>
      <p:tags r:id="rId1"/>
    </p:custDataLst>
  </p:cSld>
  <p:clrMapOvr>
    <a:masterClrMapping/>
  </p:clrMapOvr>
  <p:transition spd="slow" advTm="975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wipe(down)">
                                      <p:cBhvr>
                                        <p:cTn id="7" dur="500"/>
                                        <p:tgtEl>
                                          <p:spTgt spid="737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wipe(down)">
                                      <p:cBhvr>
                                        <p:cTn id="12" dur="500"/>
                                        <p:tgtEl>
                                          <p:spTgt spid="737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3731">
                                            <p:txEl>
                                              <p:pRg st="4" end="4"/>
                                            </p:txEl>
                                          </p:spTgt>
                                        </p:tgtEl>
                                        <p:attrNameLst>
                                          <p:attrName>style.visibility</p:attrName>
                                        </p:attrNameLst>
                                      </p:cBhvr>
                                      <p:to>
                                        <p:strVal val="visible"/>
                                      </p:to>
                                    </p:set>
                                    <p:animEffect transition="in" filter="wipe(down)">
                                      <p:cBhvr>
                                        <p:cTn id="17" dur="500"/>
                                        <p:tgtEl>
                                          <p:spTgt spid="7373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3731">
                                            <p:txEl>
                                              <p:pRg st="5" end="5"/>
                                            </p:txEl>
                                          </p:spTgt>
                                        </p:tgtEl>
                                        <p:attrNameLst>
                                          <p:attrName>style.visibility</p:attrName>
                                        </p:attrNameLst>
                                      </p:cBhvr>
                                      <p:to>
                                        <p:strVal val="visible"/>
                                      </p:to>
                                    </p:set>
                                    <p:animEffect transition="in" filter="wipe(down)">
                                      <p:cBhvr>
                                        <p:cTn id="22" dur="500"/>
                                        <p:tgtEl>
                                          <p:spTgt spid="7373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73731">
                                            <p:txEl>
                                              <p:pRg st="7" end="7"/>
                                            </p:txEl>
                                          </p:spTgt>
                                        </p:tgtEl>
                                        <p:attrNameLst>
                                          <p:attrName>style.visibility</p:attrName>
                                        </p:attrNameLst>
                                      </p:cBhvr>
                                      <p:to>
                                        <p:strVal val="visible"/>
                                      </p:to>
                                    </p:set>
                                    <p:animEffect transition="in" filter="wipe(down)">
                                      <p:cBhvr>
                                        <p:cTn id="27" dur="500"/>
                                        <p:tgtEl>
                                          <p:spTgt spid="73731">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73731">
                                            <p:txEl>
                                              <p:pRg st="8" end="8"/>
                                            </p:txEl>
                                          </p:spTgt>
                                        </p:tgtEl>
                                        <p:attrNameLst>
                                          <p:attrName>style.visibility</p:attrName>
                                        </p:attrNameLst>
                                      </p:cBhvr>
                                      <p:to>
                                        <p:strVal val="visible"/>
                                      </p:to>
                                    </p:set>
                                    <p:animEffect transition="in" filter="wipe(down)">
                                      <p:cBhvr>
                                        <p:cTn id="32" dur="500"/>
                                        <p:tgtEl>
                                          <p:spTgt spid="73731">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73731">
                                            <p:txEl>
                                              <p:pRg st="10" end="10"/>
                                            </p:txEl>
                                          </p:spTgt>
                                        </p:tgtEl>
                                        <p:attrNameLst>
                                          <p:attrName>style.visibility</p:attrName>
                                        </p:attrNameLst>
                                      </p:cBhvr>
                                      <p:to>
                                        <p:strVal val="visible"/>
                                      </p:to>
                                    </p:set>
                                    <p:animEffect transition="in" filter="wipe(down)">
                                      <p:cBhvr>
                                        <p:cTn id="37" dur="500"/>
                                        <p:tgtEl>
                                          <p:spTgt spid="73731">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73731">
                                            <p:txEl>
                                              <p:pRg st="11" end="11"/>
                                            </p:txEl>
                                          </p:spTgt>
                                        </p:tgtEl>
                                        <p:attrNameLst>
                                          <p:attrName>style.visibility</p:attrName>
                                        </p:attrNameLst>
                                      </p:cBhvr>
                                      <p:to>
                                        <p:strVal val="visible"/>
                                      </p:to>
                                    </p:set>
                                    <p:animEffect transition="in" filter="wipe(down)">
                                      <p:cBhvr>
                                        <p:cTn id="42" dur="500"/>
                                        <p:tgtEl>
                                          <p:spTgt spid="73731">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73731">
                                            <p:txEl>
                                              <p:pRg st="13" end="13"/>
                                            </p:txEl>
                                          </p:spTgt>
                                        </p:tgtEl>
                                        <p:attrNameLst>
                                          <p:attrName>style.visibility</p:attrName>
                                        </p:attrNameLst>
                                      </p:cBhvr>
                                      <p:to>
                                        <p:strVal val="visible"/>
                                      </p:to>
                                    </p:set>
                                    <p:animEffect transition="in" filter="wipe(down)">
                                      <p:cBhvr>
                                        <p:cTn id="47" dur="500"/>
                                        <p:tgtEl>
                                          <p:spTgt spid="73731">
                                            <p:txEl>
                                              <p:pRg st="13" end="1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73731">
                                            <p:txEl>
                                              <p:pRg st="14" end="14"/>
                                            </p:txEl>
                                          </p:spTgt>
                                        </p:tgtEl>
                                        <p:attrNameLst>
                                          <p:attrName>style.visibility</p:attrName>
                                        </p:attrNameLst>
                                      </p:cBhvr>
                                      <p:to>
                                        <p:strVal val="visible"/>
                                      </p:to>
                                    </p:set>
                                    <p:animEffect transition="in" filter="wipe(down)">
                                      <p:cBhvr>
                                        <p:cTn id="52" dur="500"/>
                                        <p:tgtEl>
                                          <p:spTgt spid="7373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EB92F163-632A-4242-BBBB-B0FF664ACCCB}" type="slidenum">
              <a:rPr lang="en-US" sz="1400" b="0" smtClean="0"/>
              <a:pPr eaLnBrk="1" hangingPunct="1"/>
              <a:t>63</a:t>
            </a:fld>
            <a:endParaRPr lang="en-US" sz="1400" b="0" smtClean="0"/>
          </a:p>
        </p:txBody>
      </p:sp>
      <p:sp>
        <p:nvSpPr>
          <p:cNvPr id="71683" name="Rectangle 2"/>
          <p:cNvSpPr>
            <a:spLocks noGrp="1" noChangeArrowheads="1"/>
          </p:cNvSpPr>
          <p:nvPr>
            <p:ph type="body" idx="1"/>
          </p:nvPr>
        </p:nvSpPr>
        <p:spPr>
          <a:xfrm>
            <a:off x="228600" y="1600200"/>
            <a:ext cx="8686800" cy="4525963"/>
          </a:xfrm>
        </p:spPr>
        <p:txBody>
          <a:bodyPr/>
          <a:lstStyle/>
          <a:p>
            <a:pPr marL="0" indent="0" eaLnBrk="1" hangingPunct="1">
              <a:spcBef>
                <a:spcPct val="0"/>
              </a:spcBef>
            </a:pPr>
            <a:r>
              <a:rPr lang="en-US" sz="1800" smtClean="0"/>
              <a:t>Welcome to the Time and Labor Supervisor Self Service Course!</a:t>
            </a:r>
          </a:p>
          <a:p>
            <a:pPr lvl="1" eaLnBrk="1" hangingPunct="1"/>
            <a:r>
              <a:rPr lang="en-US" b="0" smtClean="0"/>
              <a:t>Supervisor - Approve Time</a:t>
            </a:r>
          </a:p>
          <a:p>
            <a:pPr lvl="1" eaLnBrk="1" hangingPunct="1"/>
            <a:r>
              <a:rPr lang="en-US" b="0" smtClean="0"/>
              <a:t>Supervisor – Run Reports</a:t>
            </a:r>
          </a:p>
          <a:p>
            <a:pPr lvl="1" eaLnBrk="1" hangingPunct="1"/>
            <a:r>
              <a:rPr lang="en-US" smtClean="0">
                <a:solidFill>
                  <a:srgbClr val="0000FF"/>
                </a:solidFill>
              </a:rPr>
              <a:t>Conclusion</a:t>
            </a:r>
            <a:endParaRPr lang="en-US" b="0" smtClean="0"/>
          </a:p>
          <a:p>
            <a:pPr lvl="1" eaLnBrk="1" hangingPunct="1"/>
            <a:r>
              <a:rPr lang="en-US" b="0" smtClean="0"/>
              <a:t>UPK Practice Session (Optional)</a:t>
            </a:r>
          </a:p>
          <a:p>
            <a:pPr lvl="1" eaLnBrk="1" hangingPunct="1"/>
            <a:endParaRPr lang="en-US" b="0" smtClean="0"/>
          </a:p>
        </p:txBody>
      </p:sp>
      <p:sp>
        <p:nvSpPr>
          <p:cNvPr id="71684" name="Rectangle 3"/>
          <p:cNvSpPr>
            <a:spLocks noGrp="1" noChangeArrowheads="1"/>
          </p:cNvSpPr>
          <p:nvPr>
            <p:ph type="title"/>
          </p:nvPr>
        </p:nvSpPr>
        <p:spPr>
          <a:noFill/>
        </p:spPr>
        <p:txBody>
          <a:bodyPr/>
          <a:lstStyle/>
          <a:p>
            <a:pPr eaLnBrk="1" hangingPunct="1"/>
            <a:r>
              <a:rPr lang="en-US" smtClean="0"/>
              <a:t>Class Agenda – Supervisor Session</a:t>
            </a:r>
          </a:p>
        </p:txBody>
      </p:sp>
    </p:spTree>
  </p:cSld>
  <p:clrMapOvr>
    <a:masterClrMapping/>
  </p:clrMapOvr>
  <p:transition spd="slow" advTm="20508"/>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7340C73-AFF0-4795-81E4-54E90D694380}" type="slidenum">
              <a:rPr lang="en-US" sz="1400" b="0" smtClean="0"/>
              <a:pPr eaLnBrk="1" hangingPunct="1"/>
              <a:t>64</a:t>
            </a:fld>
            <a:endParaRPr lang="en-US" sz="1400" b="0" smtClean="0"/>
          </a:p>
        </p:txBody>
      </p:sp>
      <p:sp>
        <p:nvSpPr>
          <p:cNvPr id="72707" name="Rectangle 2"/>
          <p:cNvSpPr>
            <a:spLocks noGrp="1" noChangeArrowheads="1"/>
          </p:cNvSpPr>
          <p:nvPr>
            <p:ph type="title"/>
          </p:nvPr>
        </p:nvSpPr>
        <p:spPr/>
        <p:txBody>
          <a:bodyPr/>
          <a:lstStyle/>
          <a:p>
            <a:pPr eaLnBrk="1" hangingPunct="1"/>
            <a:r>
              <a:rPr lang="en-US" smtClean="0"/>
              <a:t>Overall Key Points – Supervisor Self Service</a:t>
            </a:r>
          </a:p>
        </p:txBody>
      </p:sp>
      <p:sp>
        <p:nvSpPr>
          <p:cNvPr id="72708" name="Rectangle 3"/>
          <p:cNvSpPr>
            <a:spLocks noGrp="1" noChangeArrowheads="1"/>
          </p:cNvSpPr>
          <p:nvPr>
            <p:ph type="body" idx="1"/>
          </p:nvPr>
        </p:nvSpPr>
        <p:spPr>
          <a:xfrm>
            <a:off x="228600" y="1600200"/>
            <a:ext cx="8610600" cy="3505200"/>
          </a:xfrm>
        </p:spPr>
        <p:txBody>
          <a:bodyPr/>
          <a:lstStyle/>
          <a:p>
            <a:pPr eaLnBrk="1" hangingPunct="1">
              <a:buFontTx/>
              <a:buChar char="•"/>
            </a:pPr>
            <a:r>
              <a:rPr lang="en-US" b="0" smtClean="0"/>
              <a:t>Approving Time:  </a:t>
            </a:r>
          </a:p>
          <a:p>
            <a:pPr eaLnBrk="1" hangingPunct="1"/>
            <a:r>
              <a:rPr lang="en-US" b="0" smtClean="0"/>
              <a:t>     1. Time can not be unapproved </a:t>
            </a:r>
            <a:br>
              <a:rPr lang="en-US" b="0" smtClean="0"/>
            </a:br>
            <a:r>
              <a:rPr lang="en-US" b="0" smtClean="0"/>
              <a:t>2. Time can be changed</a:t>
            </a:r>
            <a:br>
              <a:rPr lang="en-US" b="0" smtClean="0"/>
            </a:br>
            <a:r>
              <a:rPr lang="en-US" b="0" smtClean="0"/>
              <a:t>3. Updated time must be reprocessed and approved  </a:t>
            </a:r>
            <a:br>
              <a:rPr lang="en-US" b="0" smtClean="0"/>
            </a:br>
            <a:r>
              <a:rPr lang="en-US" b="0" smtClean="0"/>
              <a:t>                              </a:t>
            </a:r>
          </a:p>
          <a:p>
            <a:pPr eaLnBrk="1" hangingPunct="1">
              <a:buFontTx/>
              <a:buChar char="•"/>
            </a:pPr>
            <a:r>
              <a:rPr lang="en-US" b="0" smtClean="0"/>
              <a:t>Running Reports: </a:t>
            </a:r>
            <a:br>
              <a:rPr lang="en-US" b="0" smtClean="0"/>
            </a:br>
            <a:r>
              <a:rPr lang="en-US" b="0" smtClean="0"/>
              <a:t>1. Run Control ID: Report’s Name</a:t>
            </a:r>
            <a:br>
              <a:rPr lang="en-US" b="0" smtClean="0"/>
            </a:br>
            <a:r>
              <a:rPr lang="en-US" b="0" smtClean="0"/>
              <a:t>2. Set up report once and reuse</a:t>
            </a:r>
            <a:br>
              <a:rPr lang="en-US" b="0" smtClean="0"/>
            </a:br>
            <a:r>
              <a:rPr lang="en-US" b="0" smtClean="0"/>
              <a:t>3. Run reports by employee or group</a:t>
            </a:r>
          </a:p>
          <a:p>
            <a:pPr eaLnBrk="1" hangingPunct="1"/>
            <a:endParaRPr lang="en-US" b="0" smtClean="0"/>
          </a:p>
          <a:p>
            <a:pPr eaLnBrk="1" hangingPunct="1"/>
            <a:endParaRPr lang="en-US" sz="1800" b="0" smtClean="0">
              <a:solidFill>
                <a:srgbClr val="FF3300"/>
              </a:solidFill>
            </a:endParaRPr>
          </a:p>
          <a:p>
            <a:pPr eaLnBrk="1" hangingPunct="1"/>
            <a:endParaRPr lang="en-US" sz="1800" b="0" smtClean="0"/>
          </a:p>
        </p:txBody>
      </p:sp>
    </p:spTree>
  </p:cSld>
  <p:clrMapOvr>
    <a:masterClrMapping/>
  </p:clrMapOvr>
  <p:transition spd="slow" advTm="49099"/>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082033DF-A476-4C73-A5E2-7FA7DBE6B0E6}" type="slidenum">
              <a:rPr lang="en-US" sz="1400" b="0" smtClean="0"/>
              <a:pPr eaLnBrk="1" hangingPunct="1"/>
              <a:t>65</a:t>
            </a:fld>
            <a:endParaRPr lang="en-US" sz="1400" b="0" smtClean="0"/>
          </a:p>
        </p:txBody>
      </p:sp>
      <p:sp>
        <p:nvSpPr>
          <p:cNvPr id="73731" name="Rectangle 2"/>
          <p:cNvSpPr>
            <a:spLocks noGrp="1" noChangeArrowheads="1"/>
          </p:cNvSpPr>
          <p:nvPr>
            <p:ph type="title"/>
          </p:nvPr>
        </p:nvSpPr>
        <p:spPr/>
        <p:txBody>
          <a:bodyPr/>
          <a:lstStyle/>
          <a:p>
            <a:pPr eaLnBrk="1" hangingPunct="1"/>
            <a:r>
              <a:rPr lang="en-US" smtClean="0"/>
              <a:t>Training Materials</a:t>
            </a:r>
          </a:p>
        </p:txBody>
      </p:sp>
      <p:sp>
        <p:nvSpPr>
          <p:cNvPr id="73732" name="Rectangle 3"/>
          <p:cNvSpPr>
            <a:spLocks noGrp="1" noChangeArrowheads="1"/>
          </p:cNvSpPr>
          <p:nvPr>
            <p:ph type="body" idx="1"/>
          </p:nvPr>
        </p:nvSpPr>
        <p:spPr>
          <a:xfrm>
            <a:off x="228600" y="1524000"/>
            <a:ext cx="8229600" cy="4953000"/>
          </a:xfrm>
        </p:spPr>
        <p:txBody>
          <a:bodyPr/>
          <a:lstStyle/>
          <a:p>
            <a:pPr marL="0" indent="0" eaLnBrk="1" hangingPunct="1">
              <a:buFont typeface="Wingdings" pitchFamily="2" charset="2"/>
              <a:buNone/>
            </a:pPr>
            <a:r>
              <a:rPr lang="en-US" smtClean="0"/>
              <a:t>Training materials for Time and Labor Employee Self Service:</a:t>
            </a:r>
          </a:p>
          <a:p>
            <a:pPr lvl="2" eaLnBrk="1" hangingPunct="1">
              <a:buFont typeface="Wingdings" pitchFamily="2" charset="2"/>
              <a:buChar char="§"/>
            </a:pPr>
            <a:r>
              <a:rPr lang="en-US" sz="2000" smtClean="0"/>
              <a:t>Course Presentation</a:t>
            </a:r>
          </a:p>
          <a:p>
            <a:pPr lvl="2" eaLnBrk="1" hangingPunct="1">
              <a:buFont typeface="Wingdings" pitchFamily="2" charset="2"/>
              <a:buChar char="§"/>
            </a:pPr>
            <a:endParaRPr lang="en-US" sz="2000" smtClean="0"/>
          </a:p>
          <a:p>
            <a:pPr marL="0" indent="0" eaLnBrk="1" hangingPunct="1">
              <a:buFont typeface="Wingdings" pitchFamily="2" charset="2"/>
              <a:buNone/>
            </a:pPr>
            <a:r>
              <a:rPr lang="en-US" smtClean="0"/>
              <a:t>UPK Exercises are provided on your:</a:t>
            </a:r>
          </a:p>
          <a:p>
            <a:pPr lvl="2" eaLnBrk="1" hangingPunct="1">
              <a:buFont typeface="Wingdings" pitchFamily="2" charset="2"/>
              <a:buChar char="§"/>
            </a:pPr>
            <a:r>
              <a:rPr lang="en-US" sz="2000" smtClean="0"/>
              <a:t>CORE-CT home page under Core-CT Help tab</a:t>
            </a:r>
          </a:p>
          <a:p>
            <a:pPr marL="0" indent="0" eaLnBrk="1" hangingPunct="1">
              <a:buFont typeface="Wingdings" pitchFamily="2" charset="2"/>
              <a:buNone/>
            </a:pPr>
            <a:endParaRPr lang="en-US" smtClean="0"/>
          </a:p>
          <a:p>
            <a:pPr marL="0" indent="0" eaLnBrk="1" hangingPunct="1">
              <a:buFont typeface="Wingdings" pitchFamily="2" charset="2"/>
              <a:buNone/>
            </a:pPr>
            <a:r>
              <a:rPr lang="en-US" smtClean="0"/>
              <a:t>Job Aids are provided on your:</a:t>
            </a:r>
          </a:p>
          <a:p>
            <a:pPr lvl="2" eaLnBrk="1" hangingPunct="1">
              <a:buFont typeface="Wingdings" pitchFamily="2" charset="2"/>
              <a:buChar char="§"/>
            </a:pPr>
            <a:r>
              <a:rPr lang="en-US" sz="2000" smtClean="0">
                <a:hlinkClick r:id="rId3"/>
              </a:rPr>
              <a:t>SCSU Payroll Department web page</a:t>
            </a:r>
            <a:r>
              <a:rPr lang="en-US" smtClean="0">
                <a:hlinkClick r:id="rId3"/>
              </a:rPr>
              <a:t> </a:t>
            </a:r>
            <a:endParaRPr lang="en-US" sz="1200" smtClean="0">
              <a:solidFill>
                <a:srgbClr val="FF3300"/>
              </a:solidFill>
            </a:endParaRPr>
          </a:p>
          <a:p>
            <a:pPr marL="0" indent="0" eaLnBrk="1" hangingPunct="1">
              <a:buFont typeface="Wingdings" pitchFamily="2" charset="2"/>
              <a:buNone/>
            </a:pPr>
            <a:endParaRPr lang="en-US" sz="1400" smtClean="0"/>
          </a:p>
        </p:txBody>
      </p:sp>
    </p:spTree>
  </p:cSld>
  <p:clrMapOvr>
    <a:masterClrMapping/>
  </p:clrMapOvr>
  <p:transition spd="slow" advTm="42214"/>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30C89B08-710F-4802-9EC1-1C3C83D904D9}" type="slidenum">
              <a:rPr lang="en-US" sz="1400" b="0" smtClean="0"/>
              <a:pPr eaLnBrk="1" hangingPunct="1"/>
              <a:t>66</a:t>
            </a:fld>
            <a:endParaRPr lang="en-US" sz="1400" b="0" smtClean="0"/>
          </a:p>
        </p:txBody>
      </p:sp>
      <p:sp>
        <p:nvSpPr>
          <p:cNvPr id="74755" name="Rectangle 3"/>
          <p:cNvSpPr>
            <a:spLocks noGrp="1" noChangeArrowheads="1"/>
          </p:cNvSpPr>
          <p:nvPr>
            <p:ph type="body" idx="1"/>
          </p:nvPr>
        </p:nvSpPr>
        <p:spPr>
          <a:noFill/>
        </p:spPr>
        <p:txBody>
          <a:bodyPr/>
          <a:lstStyle/>
          <a:p>
            <a:pPr eaLnBrk="1" hangingPunct="1"/>
            <a:r>
              <a:rPr lang="en-US" smtClean="0"/>
              <a:t>In the UPK exercises, you will have the ability to:</a:t>
            </a:r>
          </a:p>
          <a:p>
            <a:pPr marL="742950" lvl="1" indent="-285750" eaLnBrk="1" hangingPunct="1"/>
            <a:r>
              <a:rPr lang="en-US" b="0" smtClean="0"/>
              <a:t>Watch a step-by-step exercise play (See It!)</a:t>
            </a:r>
          </a:p>
          <a:p>
            <a:pPr marL="742950" lvl="1" indent="-285750" eaLnBrk="1" hangingPunct="1"/>
            <a:r>
              <a:rPr lang="en-US" b="0" smtClean="0"/>
              <a:t>Perform an exercise in an interactive manner (Try It!, Know It!)</a:t>
            </a:r>
          </a:p>
          <a:p>
            <a:pPr marL="742950" lvl="1" indent="-285750" eaLnBrk="1" hangingPunct="1">
              <a:buFontTx/>
              <a:buNone/>
            </a:pPr>
            <a:endParaRPr lang="en-US" b="0" smtClean="0"/>
          </a:p>
        </p:txBody>
      </p:sp>
      <p:sp>
        <p:nvSpPr>
          <p:cNvPr id="74756" name="Rectangle 4"/>
          <p:cNvSpPr>
            <a:spLocks noGrp="1" noChangeArrowheads="1"/>
          </p:cNvSpPr>
          <p:nvPr>
            <p:ph type="title"/>
          </p:nvPr>
        </p:nvSpPr>
        <p:spPr>
          <a:noFill/>
        </p:spPr>
        <p:txBody>
          <a:bodyPr/>
          <a:lstStyle/>
          <a:p>
            <a:pPr eaLnBrk="1" hangingPunct="1"/>
            <a:r>
              <a:rPr lang="en-US" smtClean="0"/>
              <a:t>UPK Exercises Practice Session</a:t>
            </a:r>
          </a:p>
        </p:txBody>
      </p:sp>
    </p:spTree>
  </p:cSld>
  <p:clrMapOvr>
    <a:masterClrMapping/>
  </p:clrMapOvr>
  <p:transition spd="slow" advTm="36481"/>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745F61F5-C782-47E4-B6EC-FCA790826266}" type="slidenum">
              <a:rPr lang="en-US" sz="1400" b="0" smtClean="0"/>
              <a:pPr eaLnBrk="1" hangingPunct="1"/>
              <a:t>67</a:t>
            </a:fld>
            <a:endParaRPr lang="en-US" sz="1400" b="0" smtClean="0"/>
          </a:p>
        </p:txBody>
      </p:sp>
      <p:sp>
        <p:nvSpPr>
          <p:cNvPr id="75779" name="Rectangle 2"/>
          <p:cNvSpPr>
            <a:spLocks noGrp="1" noChangeArrowheads="1"/>
          </p:cNvSpPr>
          <p:nvPr>
            <p:ph type="title"/>
          </p:nvPr>
        </p:nvSpPr>
        <p:spPr>
          <a:noFill/>
        </p:spPr>
        <p:txBody>
          <a:bodyPr/>
          <a:lstStyle/>
          <a:p>
            <a:pPr eaLnBrk="1" hangingPunct="1"/>
            <a:r>
              <a:rPr lang="en-US" smtClean="0"/>
              <a:t>UPK Exercises Practice Session</a:t>
            </a:r>
          </a:p>
        </p:txBody>
      </p:sp>
      <p:sp>
        <p:nvSpPr>
          <p:cNvPr id="75780" name="Rectangle 3"/>
          <p:cNvSpPr>
            <a:spLocks noGrp="1" noChangeArrowheads="1"/>
          </p:cNvSpPr>
          <p:nvPr>
            <p:ph type="body" sz="half" idx="1"/>
          </p:nvPr>
        </p:nvSpPr>
        <p:spPr>
          <a:noFill/>
        </p:spPr>
        <p:txBody>
          <a:bodyPr/>
          <a:lstStyle/>
          <a:p>
            <a:pPr marL="0" indent="0" eaLnBrk="1" hangingPunct="1"/>
            <a:endParaRPr lang="en-US" sz="1800" b="0" smtClean="0"/>
          </a:p>
          <a:p>
            <a:pPr marL="742950" lvl="1" indent="-285750" eaLnBrk="1" hangingPunct="1">
              <a:buFontTx/>
              <a:buNone/>
            </a:pPr>
            <a:endParaRPr lang="en-US" sz="1600" b="0" smtClean="0"/>
          </a:p>
        </p:txBody>
      </p:sp>
      <p:pic>
        <p:nvPicPr>
          <p:cNvPr id="7578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47813"/>
            <a:ext cx="69342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5562600" y="2819400"/>
            <a:ext cx="1981200" cy="685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 on the “Core-CT</a:t>
            </a:r>
            <a:r>
              <a:rPr kumimoji="0" lang="en-US" sz="1200" b="1" i="0" u="none" strike="noStrike" cap="none" normalizeH="0" dirty="0" smtClean="0">
                <a:ln>
                  <a:noFill/>
                </a:ln>
                <a:solidFill>
                  <a:schemeClr val="tx1"/>
                </a:solidFill>
                <a:effectLst/>
                <a:latin typeface="Arial" charset="0"/>
              </a:rPr>
              <a:t> Help” tab on the Core-CT homepage.</a:t>
            </a:r>
            <a:endParaRPr kumimoji="0" lang="en-US" sz="1200" b="1" i="0" u="none" strike="noStrike" cap="none" normalizeH="0" baseline="0" dirty="0" smtClean="0">
              <a:ln>
                <a:noFill/>
              </a:ln>
              <a:solidFill>
                <a:schemeClr val="tx1"/>
              </a:solidFill>
              <a:effectLst/>
              <a:latin typeface="Arial" charset="0"/>
            </a:endParaRPr>
          </a:p>
        </p:txBody>
      </p:sp>
      <p:cxnSp>
        <p:nvCxnSpPr>
          <p:cNvPr id="5" name="Straight Arrow Connector 4"/>
          <p:cNvCxnSpPr>
            <a:stCxn id="2" idx="1"/>
          </p:cNvCxnSpPr>
          <p:nvPr/>
        </p:nvCxnSpPr>
        <p:spPr bwMode="auto">
          <a:xfrm flipH="1" flipV="1">
            <a:off x="4343400" y="2590800"/>
            <a:ext cx="1219200" cy="5715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1072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DB49301-B46D-43F7-BDD0-62CF41A228C6}" type="slidenum">
              <a:rPr lang="en-US" sz="1400" b="0" smtClean="0"/>
              <a:pPr eaLnBrk="1" hangingPunct="1"/>
              <a:t>68</a:t>
            </a:fld>
            <a:endParaRPr lang="en-US" sz="1400" b="0" smtClean="0"/>
          </a:p>
        </p:txBody>
      </p:sp>
      <p:sp>
        <p:nvSpPr>
          <p:cNvPr id="76803" name="Rectangle 2"/>
          <p:cNvSpPr>
            <a:spLocks noGrp="1" noChangeArrowheads="1"/>
          </p:cNvSpPr>
          <p:nvPr>
            <p:ph type="title"/>
          </p:nvPr>
        </p:nvSpPr>
        <p:spPr>
          <a:noFill/>
        </p:spPr>
        <p:txBody>
          <a:bodyPr/>
          <a:lstStyle/>
          <a:p>
            <a:pPr eaLnBrk="1" hangingPunct="1"/>
            <a:r>
              <a:rPr lang="en-US" smtClean="0"/>
              <a:t>UPK Exercises Practice Session</a:t>
            </a:r>
          </a:p>
        </p:txBody>
      </p:sp>
      <p:sp>
        <p:nvSpPr>
          <p:cNvPr id="76804" name="Rectangle 3"/>
          <p:cNvSpPr>
            <a:spLocks noGrp="1" noChangeArrowheads="1"/>
          </p:cNvSpPr>
          <p:nvPr>
            <p:ph type="body" sz="half" idx="1"/>
          </p:nvPr>
        </p:nvSpPr>
        <p:spPr>
          <a:noFill/>
        </p:spPr>
        <p:txBody>
          <a:bodyPr/>
          <a:lstStyle/>
          <a:p>
            <a:pPr marL="0" indent="0" eaLnBrk="1" hangingPunct="1"/>
            <a:endParaRPr lang="en-US" sz="1800" b="0" smtClean="0"/>
          </a:p>
          <a:p>
            <a:pPr marL="742950" lvl="1" indent="-285750" eaLnBrk="1" hangingPunct="1">
              <a:buFontTx/>
              <a:buNone/>
            </a:pPr>
            <a:endParaRPr lang="en-US" sz="1600" b="0" smtClean="0"/>
          </a:p>
        </p:txBody>
      </p:sp>
      <p:pic>
        <p:nvPicPr>
          <p:cNvPr id="768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00200"/>
            <a:ext cx="8026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4191000" y="3200400"/>
            <a:ext cx="2667000" cy="304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Click on the</a:t>
            </a:r>
            <a:r>
              <a:rPr kumimoji="0" lang="en-US" sz="1200" b="1" i="0" u="none" strike="noStrike" cap="none" normalizeH="0" dirty="0" smtClean="0">
                <a:ln>
                  <a:noFill/>
                </a:ln>
                <a:solidFill>
                  <a:schemeClr val="tx1"/>
                </a:solidFill>
                <a:effectLst/>
                <a:latin typeface="Arial" charset="0"/>
              </a:rPr>
              <a:t> “HCM UPK” link</a:t>
            </a:r>
            <a:endParaRPr kumimoji="0" lang="en-US" sz="1200" b="1" i="0" u="none" strike="noStrike" cap="none" normalizeH="0" baseline="0" dirty="0" smtClean="0">
              <a:ln>
                <a:noFill/>
              </a:ln>
              <a:solidFill>
                <a:schemeClr val="tx1"/>
              </a:solidFill>
              <a:effectLst/>
              <a:latin typeface="Arial" charset="0"/>
            </a:endParaRPr>
          </a:p>
        </p:txBody>
      </p:sp>
      <p:cxnSp>
        <p:nvCxnSpPr>
          <p:cNvPr id="5" name="Straight Arrow Connector 4"/>
          <p:cNvCxnSpPr>
            <a:stCxn id="3" idx="1"/>
          </p:cNvCxnSpPr>
          <p:nvPr/>
        </p:nvCxnSpPr>
        <p:spPr bwMode="auto">
          <a:xfrm flipH="1">
            <a:off x="1981200" y="3352800"/>
            <a:ext cx="2209800" cy="152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22637"/>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35D5C1B-CB8B-4712-93CE-5F3DC8F3E247}" type="slidenum">
              <a:rPr lang="en-US" sz="1400" b="0" smtClean="0"/>
              <a:pPr eaLnBrk="1" hangingPunct="1"/>
              <a:t>69</a:t>
            </a:fld>
            <a:endParaRPr lang="en-US" sz="1400" b="0" smtClean="0"/>
          </a:p>
        </p:txBody>
      </p:sp>
      <p:sp>
        <p:nvSpPr>
          <p:cNvPr id="77827" name="Rectangle 3"/>
          <p:cNvSpPr>
            <a:spLocks noGrp="1" noChangeArrowheads="1"/>
          </p:cNvSpPr>
          <p:nvPr>
            <p:ph type="title"/>
          </p:nvPr>
        </p:nvSpPr>
        <p:spPr>
          <a:noFill/>
        </p:spPr>
        <p:txBody>
          <a:bodyPr/>
          <a:lstStyle/>
          <a:p>
            <a:pPr eaLnBrk="1" hangingPunct="1"/>
            <a:r>
              <a:rPr lang="en-US" smtClean="0"/>
              <a:t>UPK Exercises Practice Session</a:t>
            </a:r>
          </a:p>
        </p:txBody>
      </p:sp>
      <p:sp>
        <p:nvSpPr>
          <p:cNvPr id="77828" name="Rectangle 2"/>
          <p:cNvSpPr>
            <a:spLocks noGrp="1" noChangeArrowheads="1"/>
          </p:cNvSpPr>
          <p:nvPr>
            <p:ph type="body" sz="half" idx="1"/>
          </p:nvPr>
        </p:nvSpPr>
        <p:spPr>
          <a:noFill/>
        </p:spPr>
        <p:txBody>
          <a:bodyPr/>
          <a:lstStyle/>
          <a:p>
            <a:pPr marL="0" indent="0" eaLnBrk="1" hangingPunct="1"/>
            <a:endParaRPr lang="en-US" sz="1800" b="0" smtClean="0"/>
          </a:p>
          <a:p>
            <a:pPr marL="742950" lvl="1" indent="-285750" eaLnBrk="1" hangingPunct="1">
              <a:buFontTx/>
              <a:buNone/>
            </a:pPr>
            <a:endParaRPr lang="en-US" sz="1600" b="0" smtClean="0"/>
          </a:p>
        </p:txBody>
      </p:sp>
      <p:pic>
        <p:nvPicPr>
          <p:cNvPr id="778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600200"/>
            <a:ext cx="64928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6096000" y="4876800"/>
            <a:ext cx="1295400" cy="6858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t>Click on the “+” for “HRMS 8.9 Training”</a:t>
            </a:r>
            <a:endParaRPr kumimoji="0" lang="en-US" sz="1200" b="1" i="0" u="none" strike="noStrike" cap="none" normalizeH="0" baseline="0" dirty="0" smtClean="0">
              <a:ln>
                <a:noFill/>
              </a:ln>
              <a:solidFill>
                <a:schemeClr val="tx1"/>
              </a:solidFill>
              <a:effectLst/>
              <a:latin typeface="Arial" charset="0"/>
            </a:endParaRPr>
          </a:p>
        </p:txBody>
      </p:sp>
      <p:cxnSp>
        <p:nvCxnSpPr>
          <p:cNvPr id="5" name="Straight Arrow Connector 4"/>
          <p:cNvCxnSpPr>
            <a:stCxn id="3" idx="1"/>
          </p:cNvCxnSpPr>
          <p:nvPr/>
        </p:nvCxnSpPr>
        <p:spPr bwMode="auto">
          <a:xfrm flipH="1" flipV="1">
            <a:off x="2057400" y="4572000"/>
            <a:ext cx="4038600" cy="6477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4324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44294CBF-9748-452D-9303-04DDB8C3F35C}" type="slidenum">
              <a:rPr lang="en-US" sz="1400" b="0" smtClean="0"/>
              <a:pPr eaLnBrk="1" hangingPunct="1"/>
              <a:t>7</a:t>
            </a:fld>
            <a:endParaRPr lang="en-US" sz="1400" b="0" smtClean="0"/>
          </a:p>
        </p:txBody>
      </p:sp>
      <p:sp>
        <p:nvSpPr>
          <p:cNvPr id="11267" name="Rectangle 2"/>
          <p:cNvSpPr>
            <a:spLocks noGrp="1" noChangeArrowheads="1"/>
          </p:cNvSpPr>
          <p:nvPr>
            <p:ph type="body" idx="1"/>
          </p:nvPr>
        </p:nvSpPr>
        <p:spPr>
          <a:xfrm>
            <a:off x="228600" y="1600200"/>
            <a:ext cx="8686800" cy="4525963"/>
          </a:xfrm>
        </p:spPr>
        <p:txBody>
          <a:bodyPr/>
          <a:lstStyle/>
          <a:p>
            <a:pPr marL="0" indent="0" eaLnBrk="1" hangingPunct="1">
              <a:spcBef>
                <a:spcPct val="0"/>
              </a:spcBef>
            </a:pPr>
            <a:r>
              <a:rPr lang="en-US" sz="1800" smtClean="0"/>
              <a:t>Welcome to the Time and Labor Supervisor Self Service Course!</a:t>
            </a:r>
          </a:p>
          <a:p>
            <a:pPr lvl="1" eaLnBrk="1" hangingPunct="1"/>
            <a:r>
              <a:rPr lang="en-US" smtClean="0">
                <a:solidFill>
                  <a:srgbClr val="0000FF"/>
                </a:solidFill>
              </a:rPr>
              <a:t>Supervisor - Approve Time</a:t>
            </a:r>
          </a:p>
          <a:p>
            <a:pPr lvl="1" eaLnBrk="1" hangingPunct="1"/>
            <a:r>
              <a:rPr lang="en-US" b="0" smtClean="0"/>
              <a:t>Supervisor – Run Reports</a:t>
            </a:r>
          </a:p>
          <a:p>
            <a:pPr lvl="1" eaLnBrk="1" hangingPunct="1"/>
            <a:r>
              <a:rPr lang="en-US" b="0" smtClean="0"/>
              <a:t>Conclusion</a:t>
            </a:r>
          </a:p>
          <a:p>
            <a:pPr lvl="1" eaLnBrk="1" hangingPunct="1"/>
            <a:r>
              <a:rPr lang="en-US" b="0" smtClean="0"/>
              <a:t>UPK Practice Session (Voluntary)</a:t>
            </a:r>
          </a:p>
          <a:p>
            <a:pPr lvl="1" eaLnBrk="1" hangingPunct="1"/>
            <a:endParaRPr lang="en-US" b="0" smtClean="0"/>
          </a:p>
        </p:txBody>
      </p:sp>
      <p:sp>
        <p:nvSpPr>
          <p:cNvPr id="11268" name="Rectangle 3"/>
          <p:cNvSpPr>
            <a:spLocks noGrp="1" noChangeArrowheads="1"/>
          </p:cNvSpPr>
          <p:nvPr>
            <p:ph type="title"/>
          </p:nvPr>
        </p:nvSpPr>
        <p:spPr>
          <a:noFill/>
        </p:spPr>
        <p:txBody>
          <a:bodyPr/>
          <a:lstStyle/>
          <a:p>
            <a:pPr eaLnBrk="1" hangingPunct="1"/>
            <a:r>
              <a:rPr lang="en-US" smtClean="0"/>
              <a:t>Class Agenda – Supervisor Session</a:t>
            </a:r>
          </a:p>
        </p:txBody>
      </p:sp>
    </p:spTree>
  </p:cSld>
  <p:clrMapOvr>
    <a:masterClrMapping/>
  </p:clrMapOvr>
  <p:transition spd="slow" advTm="8737"/>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6F5BF413-3FBD-4AAE-9142-141065E735D3}" type="slidenum">
              <a:rPr lang="en-US" sz="1400" b="0" smtClean="0"/>
              <a:pPr eaLnBrk="1" hangingPunct="1"/>
              <a:t>70</a:t>
            </a:fld>
            <a:endParaRPr lang="en-US" sz="1400" b="0" smtClean="0"/>
          </a:p>
        </p:txBody>
      </p:sp>
      <p:sp>
        <p:nvSpPr>
          <p:cNvPr id="78851" name="Rectangle 3"/>
          <p:cNvSpPr>
            <a:spLocks noGrp="1" noChangeArrowheads="1"/>
          </p:cNvSpPr>
          <p:nvPr>
            <p:ph type="title"/>
          </p:nvPr>
        </p:nvSpPr>
        <p:spPr>
          <a:noFill/>
        </p:spPr>
        <p:txBody>
          <a:bodyPr/>
          <a:lstStyle/>
          <a:p>
            <a:pPr eaLnBrk="1" hangingPunct="1"/>
            <a:r>
              <a:rPr lang="en-US" smtClean="0"/>
              <a:t>UPK Exercises Practice Session</a:t>
            </a:r>
          </a:p>
        </p:txBody>
      </p:sp>
      <p:sp>
        <p:nvSpPr>
          <p:cNvPr id="78852" name="Rectangle 2"/>
          <p:cNvSpPr>
            <a:spLocks noGrp="1" noChangeArrowheads="1"/>
          </p:cNvSpPr>
          <p:nvPr>
            <p:ph type="body" sz="half" idx="1"/>
          </p:nvPr>
        </p:nvSpPr>
        <p:spPr>
          <a:noFill/>
        </p:spPr>
        <p:txBody>
          <a:bodyPr/>
          <a:lstStyle/>
          <a:p>
            <a:pPr marL="0" indent="0" eaLnBrk="1" hangingPunct="1"/>
            <a:endParaRPr lang="en-US" sz="1800" b="0" smtClean="0"/>
          </a:p>
          <a:p>
            <a:pPr marL="742950" lvl="1" indent="-285750" eaLnBrk="1" hangingPunct="1">
              <a:buFontTx/>
              <a:buNone/>
            </a:pPr>
            <a:endParaRPr lang="en-US" sz="1600" b="0" smtClean="0"/>
          </a:p>
        </p:txBody>
      </p:sp>
      <p:pic>
        <p:nvPicPr>
          <p:cNvPr id="7885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524000"/>
            <a:ext cx="38862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6934200" y="3200400"/>
            <a:ext cx="1905000" cy="609600"/>
          </a:xfrm>
          <a:prstGeom prst="rect">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Choose which UPK you would like to review by clicking on</a:t>
            </a:r>
            <a:r>
              <a:rPr kumimoji="0" lang="en-US" sz="1200" b="1" i="0" u="none" strike="noStrike" cap="none" normalizeH="0" dirty="0" smtClean="0">
                <a:ln>
                  <a:noFill/>
                </a:ln>
                <a:solidFill>
                  <a:schemeClr val="tx1"/>
                </a:solidFill>
                <a:effectLst/>
                <a:latin typeface="Arial" charset="0"/>
              </a:rPr>
              <a:t> it’s</a:t>
            </a:r>
            <a:r>
              <a:rPr kumimoji="0" lang="en-US" sz="1200" b="1" i="0" u="none" strike="noStrike" cap="none" normalizeH="0" baseline="0" dirty="0" smtClean="0">
                <a:ln>
                  <a:noFill/>
                </a:ln>
                <a:solidFill>
                  <a:schemeClr val="tx1"/>
                </a:solidFill>
                <a:effectLst/>
                <a:latin typeface="Arial" charset="0"/>
              </a:rPr>
              <a:t> name.</a:t>
            </a:r>
          </a:p>
        </p:txBody>
      </p:sp>
      <p:cxnSp>
        <p:nvCxnSpPr>
          <p:cNvPr id="6" name="Straight Arrow Connector 5"/>
          <p:cNvCxnSpPr>
            <a:stCxn id="4" idx="2"/>
          </p:cNvCxnSpPr>
          <p:nvPr/>
        </p:nvCxnSpPr>
        <p:spPr bwMode="auto">
          <a:xfrm flipH="1">
            <a:off x="6477000" y="3810000"/>
            <a:ext cx="1409700" cy="15240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32539"/>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F65F6CE6-F512-4803-B264-5220C4B0427B}" type="slidenum">
              <a:rPr lang="en-US" sz="1400" b="0" smtClean="0"/>
              <a:pPr eaLnBrk="1" hangingPunct="1"/>
              <a:t>71</a:t>
            </a:fld>
            <a:endParaRPr lang="en-US" sz="1400" b="0" smtClean="0"/>
          </a:p>
        </p:txBody>
      </p:sp>
      <p:sp>
        <p:nvSpPr>
          <p:cNvPr id="79875" name="Rectangle 2"/>
          <p:cNvSpPr>
            <a:spLocks noGrp="1" noChangeArrowheads="1"/>
          </p:cNvSpPr>
          <p:nvPr>
            <p:ph type="title"/>
          </p:nvPr>
        </p:nvSpPr>
        <p:spPr/>
        <p:txBody>
          <a:bodyPr/>
          <a:lstStyle/>
          <a:p>
            <a:pPr eaLnBrk="1" hangingPunct="1"/>
            <a:r>
              <a:rPr lang="en-US" smtClean="0"/>
              <a:t>Questions</a:t>
            </a:r>
          </a:p>
        </p:txBody>
      </p:sp>
      <p:sp>
        <p:nvSpPr>
          <p:cNvPr id="79876" name="Rectangle 3"/>
          <p:cNvSpPr>
            <a:spLocks noGrp="1" noChangeArrowheads="1"/>
          </p:cNvSpPr>
          <p:nvPr>
            <p:ph type="body" idx="1"/>
          </p:nvPr>
        </p:nvSpPr>
        <p:spPr/>
        <p:txBody>
          <a:bodyPr/>
          <a:lstStyle/>
          <a:p>
            <a:pPr marL="0" indent="0" algn="ctr" eaLnBrk="1" hangingPunct="1">
              <a:buFont typeface="Wingdings" pitchFamily="2" charset="2"/>
              <a:buNone/>
            </a:pPr>
            <a:r>
              <a:rPr lang="en-US" sz="3600" dirty="0" smtClean="0">
                <a:solidFill>
                  <a:srgbClr val="003399"/>
                </a:solidFill>
              </a:rPr>
              <a:t>Questions?</a:t>
            </a:r>
          </a:p>
          <a:p>
            <a:pPr marL="0" indent="0" eaLnBrk="1" hangingPunct="1">
              <a:buFont typeface="Wingdings" pitchFamily="2" charset="2"/>
              <a:buNone/>
            </a:pPr>
            <a:r>
              <a:rPr lang="en-US" sz="3200" dirty="0" smtClean="0">
                <a:solidFill>
                  <a:srgbClr val="003399"/>
                </a:solidFill>
              </a:rPr>
              <a:t>Payroll Department</a:t>
            </a:r>
            <a:endParaRPr lang="en-US" dirty="0" smtClean="0">
              <a:solidFill>
                <a:srgbClr val="003399"/>
              </a:solidFill>
            </a:endParaRPr>
          </a:p>
          <a:p>
            <a:pPr marL="0" indent="0" eaLnBrk="1" hangingPunct="1">
              <a:buFont typeface="Wingdings" pitchFamily="2" charset="2"/>
              <a:buNone/>
            </a:pPr>
            <a:r>
              <a:rPr lang="it-IT" dirty="0" smtClean="0">
                <a:hlinkClick r:id="rId3"/>
              </a:rPr>
              <a:t>Beata Winiarski</a:t>
            </a:r>
            <a:r>
              <a:rPr lang="it-IT" dirty="0" smtClean="0">
                <a:hlinkClick r:id="rId3"/>
              </a:rPr>
              <a:t> </a:t>
            </a:r>
            <a:r>
              <a:rPr lang="it-IT" dirty="0" smtClean="0"/>
              <a:t>- </a:t>
            </a:r>
            <a:r>
              <a:rPr lang="it-IT" dirty="0" smtClean="0"/>
              <a:t>Payroll Coordinator - (203) 392-5425</a:t>
            </a:r>
          </a:p>
          <a:p>
            <a:pPr marL="0" indent="0" eaLnBrk="1" hangingPunct="1">
              <a:buFont typeface="Wingdings" pitchFamily="2" charset="2"/>
              <a:buNone/>
            </a:pPr>
            <a:r>
              <a:rPr lang="en-US" dirty="0" smtClean="0">
                <a:hlinkClick r:id="rId4"/>
              </a:rPr>
              <a:t>Ken Pereira</a:t>
            </a:r>
            <a:r>
              <a:rPr lang="en-US" dirty="0" smtClean="0"/>
              <a:t> - Payroll Officer - (203) 392-5427 </a:t>
            </a:r>
          </a:p>
          <a:p>
            <a:pPr marL="0" indent="0" eaLnBrk="1" hangingPunct="1">
              <a:buFont typeface="Wingdings" pitchFamily="2" charset="2"/>
              <a:buNone/>
            </a:pPr>
            <a:r>
              <a:rPr lang="en-US" dirty="0" err="1" smtClean="0">
                <a:hlinkClick r:id="rId5"/>
              </a:rPr>
              <a:t>Kommaly</a:t>
            </a:r>
            <a:r>
              <a:rPr lang="en-US" dirty="0" smtClean="0">
                <a:hlinkClick r:id="rId5"/>
              </a:rPr>
              <a:t> </a:t>
            </a:r>
            <a:r>
              <a:rPr lang="en-US" dirty="0" err="1" smtClean="0">
                <a:hlinkClick r:id="rId5"/>
              </a:rPr>
              <a:t>Xayasone</a:t>
            </a:r>
            <a:r>
              <a:rPr lang="en-US" dirty="0" smtClean="0"/>
              <a:t> – Payroll Clerk- (203) 392-5079 </a:t>
            </a:r>
          </a:p>
          <a:p>
            <a:pPr marL="0" indent="0" eaLnBrk="1" hangingPunct="1">
              <a:buFont typeface="Wingdings" pitchFamily="2" charset="2"/>
              <a:buNone/>
            </a:pPr>
            <a:r>
              <a:rPr lang="en-US" dirty="0" smtClean="0">
                <a:hlinkClick r:id="rId6"/>
              </a:rPr>
              <a:t>Linda </a:t>
            </a:r>
            <a:r>
              <a:rPr lang="en-US" dirty="0" err="1" smtClean="0">
                <a:hlinkClick r:id="rId6"/>
              </a:rPr>
              <a:t>D'Addio</a:t>
            </a:r>
            <a:r>
              <a:rPr lang="en-US" dirty="0" smtClean="0"/>
              <a:t> - Payroll Clerk - (203) 392-5621 </a:t>
            </a:r>
            <a:endParaRPr lang="en-US" dirty="0" smtClean="0">
              <a:solidFill>
                <a:srgbClr val="003399"/>
              </a:solidFill>
            </a:endParaRPr>
          </a:p>
          <a:p>
            <a:pPr marL="0" indent="0" eaLnBrk="1" hangingPunct="1">
              <a:buFont typeface="Wingdings" pitchFamily="2" charset="2"/>
              <a:buNone/>
            </a:pPr>
            <a:endParaRPr lang="en-US" sz="3600" b="0" dirty="0" smtClean="0">
              <a:solidFill>
                <a:srgbClr val="003399"/>
              </a:solidFill>
            </a:endParaRPr>
          </a:p>
          <a:p>
            <a:pPr marL="0" indent="0" eaLnBrk="1" hangingPunct="1">
              <a:buFont typeface="Wingdings" pitchFamily="2" charset="2"/>
              <a:buNone/>
            </a:pPr>
            <a:endParaRPr lang="en-US" sz="3600" b="0" dirty="0" smtClean="0">
              <a:solidFill>
                <a:srgbClr val="003399"/>
              </a:solidFill>
            </a:endParaRPr>
          </a:p>
          <a:p>
            <a:pPr marL="0" indent="0" eaLnBrk="1" hangingPunct="1">
              <a:buFont typeface="Wingdings" pitchFamily="2" charset="2"/>
              <a:buNone/>
            </a:pPr>
            <a:endParaRPr lang="en-US" sz="3600" b="0" dirty="0" smtClean="0">
              <a:solidFill>
                <a:srgbClr val="003399"/>
              </a:solidFill>
            </a:endParaRPr>
          </a:p>
          <a:p>
            <a:pPr marL="0" indent="0" eaLnBrk="1" hangingPunct="1">
              <a:buFont typeface="Wingdings" pitchFamily="2" charset="2"/>
              <a:buNone/>
            </a:pPr>
            <a:endParaRPr lang="en-US" sz="3600" b="0" dirty="0" smtClean="0">
              <a:solidFill>
                <a:srgbClr val="003399"/>
              </a:solidFill>
            </a:endParaRPr>
          </a:p>
        </p:txBody>
      </p:sp>
    </p:spTree>
  </p:cSld>
  <p:clrMapOvr>
    <a:masterClrMapping/>
  </p:clrMapOvr>
  <p:transition spd="slow" advTm="2825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BF6F3538-0078-473D-9C12-0B714054EB53}" type="slidenum">
              <a:rPr lang="en-US" sz="1400" b="0" smtClean="0"/>
              <a:pPr eaLnBrk="1" hangingPunct="1"/>
              <a:t>8</a:t>
            </a:fld>
            <a:endParaRPr lang="en-US" sz="1400" b="0" smtClean="0"/>
          </a:p>
        </p:txBody>
      </p:sp>
      <p:sp>
        <p:nvSpPr>
          <p:cNvPr id="12291" name="Rectangle 2"/>
          <p:cNvSpPr>
            <a:spLocks noGrp="1" noChangeArrowheads="1"/>
          </p:cNvSpPr>
          <p:nvPr>
            <p:ph type="title"/>
          </p:nvPr>
        </p:nvSpPr>
        <p:spPr/>
        <p:txBody>
          <a:bodyPr/>
          <a:lstStyle/>
          <a:p>
            <a:pPr eaLnBrk="1" hangingPunct="1"/>
            <a:r>
              <a:rPr lang="en-US" smtClean="0"/>
              <a:t>Overview - Supervisor – Approve Time</a:t>
            </a:r>
          </a:p>
        </p:txBody>
      </p:sp>
      <p:sp>
        <p:nvSpPr>
          <p:cNvPr id="12292" name="Rectangle 3"/>
          <p:cNvSpPr>
            <a:spLocks noGrp="1" noChangeArrowheads="1"/>
          </p:cNvSpPr>
          <p:nvPr>
            <p:ph type="body" idx="1"/>
          </p:nvPr>
        </p:nvSpPr>
        <p:spPr>
          <a:xfrm>
            <a:off x="228600" y="1600200"/>
            <a:ext cx="8153400" cy="4191000"/>
          </a:xfrm>
        </p:spPr>
        <p:txBody>
          <a:bodyPr/>
          <a:lstStyle/>
          <a:p>
            <a:pPr marL="0" indent="0" eaLnBrk="1" hangingPunct="1">
              <a:spcBef>
                <a:spcPct val="0"/>
              </a:spcBef>
              <a:spcAft>
                <a:spcPct val="0"/>
              </a:spcAft>
            </a:pPr>
            <a:r>
              <a:rPr lang="en-US" smtClean="0">
                <a:solidFill>
                  <a:schemeClr val="tx2"/>
                </a:solidFill>
              </a:rPr>
              <a:t>Time &amp; Labor Self Service allows supervisors to verify and approve their employees’ time. </a:t>
            </a:r>
          </a:p>
          <a:p>
            <a:pPr lvl="1" eaLnBrk="1" hangingPunct="1"/>
            <a:r>
              <a:rPr lang="en-US" b="0" smtClean="0"/>
              <a:t>Verify time was correctly reported</a:t>
            </a:r>
          </a:p>
          <a:p>
            <a:pPr lvl="1" eaLnBrk="1" hangingPunct="1"/>
            <a:r>
              <a:rPr lang="en-US" b="0" smtClean="0"/>
              <a:t>Verify Claim Number and/or Combo Code information when applicable</a:t>
            </a:r>
          </a:p>
          <a:p>
            <a:pPr lvl="1" eaLnBrk="1" hangingPunct="1"/>
            <a:r>
              <a:rPr lang="en-US" b="0" smtClean="0"/>
              <a:t>Approve or correct employees’ time</a:t>
            </a:r>
          </a:p>
          <a:p>
            <a:pPr lvl="1" eaLnBrk="1" hangingPunct="1"/>
            <a:r>
              <a:rPr lang="en-US" b="0" smtClean="0"/>
              <a:t>Access the Timesheet directly from the Approve Payable Time page</a:t>
            </a:r>
          </a:p>
          <a:p>
            <a:pPr lvl="1" eaLnBrk="1" hangingPunct="1">
              <a:buFontTx/>
              <a:buNone/>
            </a:pPr>
            <a:endParaRPr lang="en-US" b="0" smtClean="0"/>
          </a:p>
        </p:txBody>
      </p:sp>
    </p:spTree>
  </p:cSld>
  <p:clrMapOvr>
    <a:masterClrMapping/>
  </p:clrMapOvr>
  <p:transition spd="slow" advTm="8292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fld id="{E3284860-2B5F-4B97-A9A5-16F6EBA96EFA}" type="slidenum">
              <a:rPr lang="en-US" sz="1400" b="0" smtClean="0"/>
              <a:pPr eaLnBrk="1" hangingPunct="1"/>
              <a:t>9</a:t>
            </a:fld>
            <a:endParaRPr lang="en-US" sz="1400" b="0" smtClean="0"/>
          </a:p>
        </p:txBody>
      </p:sp>
      <p:sp>
        <p:nvSpPr>
          <p:cNvPr id="13315" name="Rectangle 2"/>
          <p:cNvSpPr>
            <a:spLocks noGrp="1" noChangeArrowheads="1"/>
          </p:cNvSpPr>
          <p:nvPr>
            <p:ph type="title"/>
          </p:nvPr>
        </p:nvSpPr>
        <p:spPr/>
        <p:txBody>
          <a:bodyPr/>
          <a:lstStyle/>
          <a:p>
            <a:pPr eaLnBrk="1" hangingPunct="1"/>
            <a:r>
              <a:rPr lang="en-US" sz="2000" smtClean="0"/>
              <a:t>Process Flow - Supervisor – Approve Time</a:t>
            </a:r>
            <a:br>
              <a:rPr lang="en-US" sz="2000" smtClean="0"/>
            </a:br>
            <a:endParaRPr lang="en-US" sz="2000" smtClean="0"/>
          </a:p>
        </p:txBody>
      </p:sp>
      <p:grpSp>
        <p:nvGrpSpPr>
          <p:cNvPr id="13316" name="Group 35"/>
          <p:cNvGrpSpPr>
            <a:grpSpLocks/>
          </p:cNvGrpSpPr>
          <p:nvPr/>
        </p:nvGrpSpPr>
        <p:grpSpPr bwMode="auto">
          <a:xfrm>
            <a:off x="533400" y="1524000"/>
            <a:ext cx="8305800" cy="4051300"/>
            <a:chOff x="336" y="960"/>
            <a:chExt cx="5232" cy="2552"/>
          </a:xfrm>
        </p:grpSpPr>
        <p:sp>
          <p:nvSpPr>
            <p:cNvPr id="13318" name="Rectangle 4"/>
            <p:cNvSpPr>
              <a:spLocks noChangeArrowheads="1"/>
            </p:cNvSpPr>
            <p:nvPr/>
          </p:nvSpPr>
          <p:spPr bwMode="auto">
            <a:xfrm>
              <a:off x="1440" y="1776"/>
              <a:ext cx="816"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b="0"/>
                <a:t>Time Admin </a:t>
              </a:r>
            </a:p>
            <a:p>
              <a:r>
                <a:rPr lang="en-US" sz="1600" b="0"/>
                <a:t>Validates </a:t>
              </a:r>
            </a:p>
            <a:p>
              <a:r>
                <a:rPr lang="en-US" sz="1600" b="0"/>
                <a:t>Time</a:t>
              </a:r>
            </a:p>
          </p:txBody>
        </p:sp>
        <p:sp>
          <p:nvSpPr>
            <p:cNvPr id="13319" name="Rectangle 7"/>
            <p:cNvSpPr>
              <a:spLocks noChangeArrowheads="1"/>
            </p:cNvSpPr>
            <p:nvPr/>
          </p:nvSpPr>
          <p:spPr bwMode="auto">
            <a:xfrm>
              <a:off x="336" y="1776"/>
              <a:ext cx="816"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b="0"/>
                <a:t>Employee</a:t>
              </a:r>
            </a:p>
            <a:p>
              <a:r>
                <a:rPr lang="en-US" sz="1600" b="0"/>
                <a:t>Enters</a:t>
              </a:r>
            </a:p>
            <a:p>
              <a:r>
                <a:rPr lang="en-US" sz="1600" b="0"/>
                <a:t>Time</a:t>
              </a:r>
            </a:p>
          </p:txBody>
        </p:sp>
        <p:sp>
          <p:nvSpPr>
            <p:cNvPr id="13320" name="Rectangle 10"/>
            <p:cNvSpPr>
              <a:spLocks noChangeArrowheads="1"/>
            </p:cNvSpPr>
            <p:nvPr/>
          </p:nvSpPr>
          <p:spPr bwMode="auto">
            <a:xfrm>
              <a:off x="3984" y="1776"/>
              <a:ext cx="816"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b="0"/>
                <a:t>Manage</a:t>
              </a:r>
            </a:p>
            <a:p>
              <a:r>
                <a:rPr lang="en-US" sz="1600" b="0"/>
                <a:t>Exceptions</a:t>
              </a:r>
            </a:p>
          </p:txBody>
        </p:sp>
        <p:sp>
          <p:nvSpPr>
            <p:cNvPr id="13321" name="AutoShape 13"/>
            <p:cNvSpPr>
              <a:spLocks noChangeArrowheads="1"/>
            </p:cNvSpPr>
            <p:nvPr/>
          </p:nvSpPr>
          <p:spPr bwMode="auto">
            <a:xfrm>
              <a:off x="2544" y="1680"/>
              <a:ext cx="864" cy="672"/>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b="0"/>
                <a:t>Errors?</a:t>
              </a:r>
            </a:p>
          </p:txBody>
        </p:sp>
        <p:sp>
          <p:nvSpPr>
            <p:cNvPr id="13322" name="Rectangle 15"/>
            <p:cNvSpPr>
              <a:spLocks noChangeArrowheads="1"/>
            </p:cNvSpPr>
            <p:nvPr/>
          </p:nvSpPr>
          <p:spPr bwMode="auto">
            <a:xfrm>
              <a:off x="3552" y="3032"/>
              <a:ext cx="816"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a:t>Approve </a:t>
              </a:r>
            </a:p>
            <a:p>
              <a:r>
                <a:rPr lang="en-US" sz="1600"/>
                <a:t>Time</a:t>
              </a:r>
            </a:p>
          </p:txBody>
        </p:sp>
        <p:sp>
          <p:nvSpPr>
            <p:cNvPr id="13323" name="Rectangle 18"/>
            <p:cNvSpPr>
              <a:spLocks noChangeArrowheads="1"/>
            </p:cNvSpPr>
            <p:nvPr/>
          </p:nvSpPr>
          <p:spPr bwMode="auto">
            <a:xfrm>
              <a:off x="4752" y="3032"/>
              <a:ext cx="816"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b="0"/>
                <a:t>Time </a:t>
              </a:r>
            </a:p>
            <a:p>
              <a:r>
                <a:rPr lang="en-US" sz="1600" b="0"/>
                <a:t>Ready for</a:t>
              </a:r>
            </a:p>
            <a:p>
              <a:r>
                <a:rPr lang="en-US" sz="1600" b="0"/>
                <a:t>Payroll</a:t>
              </a:r>
            </a:p>
          </p:txBody>
        </p:sp>
        <p:sp>
          <p:nvSpPr>
            <p:cNvPr id="13324" name="Line 20"/>
            <p:cNvSpPr>
              <a:spLocks noChangeShapeType="1"/>
            </p:cNvSpPr>
            <p:nvPr/>
          </p:nvSpPr>
          <p:spPr bwMode="auto">
            <a:xfrm>
              <a:off x="1152" y="2016"/>
              <a:ext cx="2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21"/>
            <p:cNvSpPr>
              <a:spLocks noChangeShapeType="1"/>
            </p:cNvSpPr>
            <p:nvPr/>
          </p:nvSpPr>
          <p:spPr bwMode="auto">
            <a:xfrm>
              <a:off x="2256" y="2016"/>
              <a:ext cx="2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22"/>
            <p:cNvSpPr>
              <a:spLocks noChangeShapeType="1"/>
            </p:cNvSpPr>
            <p:nvPr/>
          </p:nvSpPr>
          <p:spPr bwMode="auto">
            <a:xfrm>
              <a:off x="3400" y="2016"/>
              <a:ext cx="5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Line 23"/>
            <p:cNvSpPr>
              <a:spLocks noChangeShapeType="1"/>
            </p:cNvSpPr>
            <p:nvPr/>
          </p:nvSpPr>
          <p:spPr bwMode="auto">
            <a:xfrm>
              <a:off x="2976" y="2352"/>
              <a:ext cx="0" cy="96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Line 24"/>
            <p:cNvSpPr>
              <a:spLocks noChangeShapeType="1"/>
            </p:cNvSpPr>
            <p:nvPr/>
          </p:nvSpPr>
          <p:spPr bwMode="auto">
            <a:xfrm>
              <a:off x="4368" y="3312"/>
              <a:ext cx="3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Line 25"/>
            <p:cNvSpPr>
              <a:spLocks noChangeShapeType="1"/>
            </p:cNvSpPr>
            <p:nvPr/>
          </p:nvSpPr>
          <p:spPr bwMode="auto">
            <a:xfrm>
              <a:off x="2976" y="3312"/>
              <a:ext cx="57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Text Box 26"/>
            <p:cNvSpPr txBox="1">
              <a:spLocks noChangeArrowheads="1"/>
            </p:cNvSpPr>
            <p:nvPr/>
          </p:nvSpPr>
          <p:spPr bwMode="auto">
            <a:xfrm>
              <a:off x="3511" y="1927"/>
              <a:ext cx="30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1400" b="0">
                  <a:solidFill>
                    <a:srgbClr val="003399"/>
                  </a:solidFill>
                </a:rPr>
                <a:t>Yes</a:t>
              </a:r>
            </a:p>
          </p:txBody>
        </p:sp>
        <p:grpSp>
          <p:nvGrpSpPr>
            <p:cNvPr id="13331" name="Group 27"/>
            <p:cNvGrpSpPr>
              <a:grpSpLocks/>
            </p:cNvGrpSpPr>
            <p:nvPr/>
          </p:nvGrpSpPr>
          <p:grpSpPr bwMode="auto">
            <a:xfrm>
              <a:off x="1920" y="960"/>
              <a:ext cx="2448" cy="816"/>
              <a:chOff x="2304" y="1776"/>
              <a:chExt cx="2448" cy="816"/>
            </a:xfrm>
          </p:grpSpPr>
          <p:sp>
            <p:nvSpPr>
              <p:cNvPr id="13333" name="Line 28"/>
              <p:cNvSpPr>
                <a:spLocks noChangeShapeType="1"/>
              </p:cNvSpPr>
              <p:nvPr/>
            </p:nvSpPr>
            <p:spPr bwMode="auto">
              <a:xfrm flipV="1">
                <a:off x="4752" y="1872"/>
                <a:ext cx="0" cy="72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Line 29"/>
              <p:cNvSpPr>
                <a:spLocks noChangeShapeType="1"/>
              </p:cNvSpPr>
              <p:nvPr/>
            </p:nvSpPr>
            <p:spPr bwMode="auto">
              <a:xfrm flipH="1">
                <a:off x="2304" y="1872"/>
                <a:ext cx="244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Line 30"/>
              <p:cNvSpPr>
                <a:spLocks noChangeShapeType="1"/>
              </p:cNvSpPr>
              <p:nvPr/>
            </p:nvSpPr>
            <p:spPr bwMode="auto">
              <a:xfrm>
                <a:off x="2304" y="1872"/>
                <a:ext cx="0" cy="72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Text Box 31"/>
              <p:cNvSpPr txBox="1">
                <a:spLocks noChangeArrowheads="1"/>
              </p:cNvSpPr>
              <p:nvPr/>
            </p:nvSpPr>
            <p:spPr bwMode="auto">
              <a:xfrm>
                <a:off x="2688" y="1776"/>
                <a:ext cx="163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spcBef>
                    <a:spcPct val="50000"/>
                  </a:spcBef>
                </a:pPr>
                <a:r>
                  <a:rPr lang="en-US" sz="1400" b="0"/>
                  <a:t>Time needs to be revalidated</a:t>
                </a:r>
              </a:p>
            </p:txBody>
          </p:sp>
        </p:grpSp>
        <p:sp>
          <p:nvSpPr>
            <p:cNvPr id="13332" name="Text Box 32"/>
            <p:cNvSpPr txBox="1">
              <a:spLocks noChangeArrowheads="1"/>
            </p:cNvSpPr>
            <p:nvPr/>
          </p:nvSpPr>
          <p:spPr bwMode="auto">
            <a:xfrm>
              <a:off x="2832" y="2688"/>
              <a:ext cx="28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spcBef>
                  <a:spcPct val="50000"/>
                </a:spcBef>
              </a:pPr>
              <a:r>
                <a:rPr lang="en-US" sz="1400" b="0">
                  <a:solidFill>
                    <a:srgbClr val="003399"/>
                  </a:solidFill>
                </a:rPr>
                <a:t>No</a:t>
              </a:r>
            </a:p>
          </p:txBody>
        </p:sp>
      </p:grpSp>
    </p:spTree>
  </p:cSld>
  <p:clrMapOvr>
    <a:masterClrMapping/>
  </p:clrMapOvr>
  <p:transition spd="slow" advTm="44174"/>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2|11|13.8|7.6|14.1|9.1|16.6|15.7"/>
</p:tagLst>
</file>

<file path=ppt/tags/tag2.xml><?xml version="1.0" encoding="utf-8"?>
<p:tagLst xmlns:a="http://schemas.openxmlformats.org/drawingml/2006/main" xmlns:r="http://schemas.openxmlformats.org/officeDocument/2006/relationships" xmlns:p="http://schemas.openxmlformats.org/presentationml/2006/main">
  <p:tag name="TIMING" val="|5.6|9.4|6.8|13|4.5|8.9|11.4|8.3|5.8|9.1"/>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E4AC898230E042BB1A9D2BD5AB36B1" ma:contentTypeVersion="6" ma:contentTypeDescription="Create a new document." ma:contentTypeScope="" ma:versionID="cda4d5549906e69df090626596dad542">
  <xsd:schema xmlns:xsd="http://www.w3.org/2001/XMLSchema" xmlns:xs="http://www.w3.org/2001/XMLSchema" xmlns:p="http://schemas.microsoft.com/office/2006/metadata/properties" xmlns:ns1="http://schemas.microsoft.com/sharepoint/v3" xmlns:ns2="76435077-4786-4c06-8a9d-f39a39602963" targetNamespace="http://schemas.microsoft.com/office/2006/metadata/properties" ma:root="true" ma:fieldsID="9af20b3ff5f8ae2f812904c6d9ae2870" ns1:_="" ns2:_="">
    <xsd:import namespace="http://schemas.microsoft.com/sharepoint/v3"/>
    <xsd:import namespace="76435077-4786-4c06-8a9d-f39a396029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435077-4786-4c06-8a9d-f39a39602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23992AB-95DD-4D24-AAC5-9E0C03335221}"/>
</file>

<file path=customXml/itemProps2.xml><?xml version="1.0" encoding="utf-8"?>
<ds:datastoreItem xmlns:ds="http://schemas.openxmlformats.org/officeDocument/2006/customXml" ds:itemID="{6442DB87-2C59-45B0-993A-D1F7DA4A49BF}"/>
</file>

<file path=customXml/itemProps3.xml><?xml version="1.0" encoding="utf-8"?>
<ds:datastoreItem xmlns:ds="http://schemas.openxmlformats.org/officeDocument/2006/customXml" ds:itemID="{1DF1CE6B-288F-4232-A1E8-4895802ECDF4}"/>
</file>

<file path=docProps/app.xml><?xml version="1.0" encoding="utf-8"?>
<Properties xmlns="http://schemas.openxmlformats.org/officeDocument/2006/extended-properties" xmlns:vt="http://schemas.openxmlformats.org/officeDocument/2006/docPropsVTypes">
  <TotalTime>35497</TotalTime>
  <Words>6124</Words>
  <Application>Microsoft Office PowerPoint</Application>
  <PresentationFormat>On-screen Show (4:3)</PresentationFormat>
  <Paragraphs>1084</Paragraphs>
  <Slides>71</Slides>
  <Notes>71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6" baseType="lpstr">
      <vt:lpstr>Arial</vt:lpstr>
      <vt:lpstr>Times New Roman</vt:lpstr>
      <vt:lpstr>Wingdings</vt:lpstr>
      <vt:lpstr>Default Design</vt:lpstr>
      <vt:lpstr>Photo Editor Photo</vt:lpstr>
      <vt:lpstr>PowerPoint Presentation</vt:lpstr>
      <vt:lpstr>Class Agenda – Supervisor Session</vt:lpstr>
      <vt:lpstr>Training Tools</vt:lpstr>
      <vt:lpstr>SCSU Training Links</vt:lpstr>
      <vt:lpstr>Time and Labor Basics - Words to Know</vt:lpstr>
      <vt:lpstr>Time and Labor Basics - Words to Know</vt:lpstr>
      <vt:lpstr>Class Agenda – Supervisor Session</vt:lpstr>
      <vt:lpstr>Overview - Supervisor – Approve Time</vt:lpstr>
      <vt:lpstr>Process Flow - Supervisor – Approve Time </vt:lpstr>
      <vt:lpstr>Key Points - Supervisor – Approve Time</vt:lpstr>
      <vt:lpstr>Walk-through and Exercise - Supervisor – Approve Time</vt:lpstr>
      <vt:lpstr>Navigation – Approving Time</vt:lpstr>
      <vt:lpstr>Approving Time</vt:lpstr>
      <vt:lpstr>Approving Time</vt:lpstr>
      <vt:lpstr>Approving Time</vt:lpstr>
      <vt:lpstr>Approving Time</vt:lpstr>
      <vt:lpstr>Approving Time</vt:lpstr>
      <vt:lpstr>Approving Time</vt:lpstr>
      <vt:lpstr>Approving Time</vt:lpstr>
      <vt:lpstr>Approving Time</vt:lpstr>
      <vt:lpstr>Approving Time</vt:lpstr>
      <vt:lpstr>Approving Time</vt:lpstr>
      <vt:lpstr>Approving Time</vt:lpstr>
      <vt:lpstr>Approving Time</vt:lpstr>
      <vt:lpstr>Approving Time</vt:lpstr>
      <vt:lpstr>Approving Time</vt:lpstr>
      <vt:lpstr>Approving Time</vt:lpstr>
      <vt:lpstr>Approving Time</vt:lpstr>
      <vt:lpstr>Approving Time</vt:lpstr>
      <vt:lpstr>PowerPoint Presentation</vt:lpstr>
      <vt:lpstr>PowerPoint Presentation</vt:lpstr>
      <vt:lpstr>PowerPoint Presentation</vt:lpstr>
      <vt:lpstr>PowerPoint Presentation</vt:lpstr>
      <vt:lpstr>Approving Time</vt:lpstr>
      <vt:lpstr>Approving Time</vt:lpstr>
      <vt:lpstr>Approving Time</vt:lpstr>
      <vt:lpstr>Approving Time</vt:lpstr>
      <vt:lpstr>Approving Time</vt:lpstr>
      <vt:lpstr>Approving Time</vt:lpstr>
      <vt:lpstr>Approving Time</vt:lpstr>
      <vt:lpstr>Approving Time</vt:lpstr>
      <vt:lpstr>Review - Supervisor – Approve Time</vt:lpstr>
      <vt:lpstr>Knowledge Check - Supervisor – Approve Time</vt:lpstr>
      <vt:lpstr>Class Agenda – Supervisor Session</vt:lpstr>
      <vt:lpstr>Overview - Supervisor – Run Reports</vt:lpstr>
      <vt:lpstr>Key Points - Supervisor – Running Reports</vt:lpstr>
      <vt:lpstr>Walk-through and Exercise - Supervisor – Run a Report</vt:lpstr>
      <vt:lpstr>Navigation – Running a Report</vt:lpstr>
      <vt:lpstr>Navigation – Running a Report</vt:lpstr>
      <vt:lpstr>Navigation – Running a Report</vt:lpstr>
      <vt:lpstr>Navigation – Running a Report</vt:lpstr>
      <vt:lpstr>Running a Report</vt:lpstr>
      <vt:lpstr>Running a Report</vt:lpstr>
      <vt:lpstr>Running a Report</vt:lpstr>
      <vt:lpstr>Running a Report</vt:lpstr>
      <vt:lpstr>Running a Report</vt:lpstr>
      <vt:lpstr>Running a Report</vt:lpstr>
      <vt:lpstr>Attendance Report </vt:lpstr>
      <vt:lpstr>Running a Report</vt:lpstr>
      <vt:lpstr>Running a Report</vt:lpstr>
      <vt:lpstr>Review - Supervisor – Running a Report</vt:lpstr>
      <vt:lpstr>Knowledge Check - Supervisor – Running a Report</vt:lpstr>
      <vt:lpstr>Class Agenda – Supervisor Session</vt:lpstr>
      <vt:lpstr>Overall Key Points – Supervisor Self Service</vt:lpstr>
      <vt:lpstr>Training Materials</vt:lpstr>
      <vt:lpstr>UPK Exercises Practice Session</vt:lpstr>
      <vt:lpstr>UPK Exercises Practice Session</vt:lpstr>
      <vt:lpstr>UPK Exercises Practice Session</vt:lpstr>
      <vt:lpstr>UPK Exercises Practice Session</vt:lpstr>
      <vt:lpstr>UPK Exercises Practice Session</vt:lpstr>
      <vt:lpstr>Questions</vt:lpstr>
    </vt:vector>
  </TitlesOfParts>
  <Company>state of 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BaconE</dc:creator>
  <cp:lastModifiedBy>Pereira, Kenneth J.</cp:lastModifiedBy>
  <cp:revision>1590</cp:revision>
  <cp:lastPrinted>2013-03-05T14:52:42Z</cp:lastPrinted>
  <dcterms:created xsi:type="dcterms:W3CDTF">2003-02-06T21:49:48Z</dcterms:created>
  <dcterms:modified xsi:type="dcterms:W3CDTF">2019-06-21T19:13:43Z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0x0101006EE4AC898230E042BB1A9D2BD5AB36B1</vt:lpwstr>
  </property>
</Properties>
</file>