
<file path=[Content_Types].xml><?xml version="1.0" encoding="utf-8"?>
<Types xmlns="http://schemas.openxmlformats.org/package/2006/content-types">
  <Default Extension="xml" ContentType="application/xml"/>
  <Default Extension="jpeg" ContentType="image/jpeg"/>
  <Default Extension="tiff" ContentType="image/tiff"/>
  <Default Extension="jpg" ContentType="image/jpeg"/>
  <Default Extension="rels" ContentType="application/vnd.openxmlformats-package.relationships+xml"/>
  <Default Extension="m4a" ContentType="audio/mp4"/>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8" r:id="rId1"/>
  </p:sldMasterIdLst>
  <p:sldIdLst>
    <p:sldId id="256" r:id="rId2"/>
    <p:sldId id="266" r:id="rId3"/>
    <p:sldId id="257" r:id="rId4"/>
    <p:sldId id="258" r:id="rId5"/>
    <p:sldId id="259" r:id="rId6"/>
    <p:sldId id="260" r:id="rId7"/>
    <p:sldId id="261" r:id="rId8"/>
    <p:sldId id="262" r:id="rId9"/>
    <p:sldId id="263" r:id="rId10"/>
    <p:sldId id="264" r:id="rId11"/>
    <p:sldId id="265"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5" r:id="rId30"/>
    <p:sldId id="286" r:id="rId31"/>
    <p:sldId id="287" r:id="rId32"/>
    <p:sldId id="288"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88"/>
    <p:restoredTop sz="92476"/>
  </p:normalViewPr>
  <p:slideViewPr>
    <p:cSldViewPr snapToGrid="0" snapToObjects="1">
      <p:cViewPr varScale="1">
        <p:scale>
          <a:sx n="101" d="100"/>
          <a:sy n="101" d="100"/>
        </p:scale>
        <p:origin x="920" y="20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t>12/26/18</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dirty="0"/>
              <a:t>12/26/18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dirty="0"/>
              <a:t>12/26/18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2FF5DD9-2C52-442D-92E2-8072C0C3D7CD}" type="datetimeFigureOut">
              <a:rPr lang="en-US" dirty="0"/>
              <a:t>12/26/18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t>12/26/18</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dirty="0"/>
              <a:t>12/26/18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dirty="0"/>
              <a:t>12/26/18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dirty="0"/>
              <a:t>12/26/18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dirty="0"/>
              <a:t>12/26/18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1CF131DD-A141-4471-BCF9-C6073EDD7E20}" type="datetimeFigureOut">
              <a:rPr lang="en-US" dirty="0"/>
              <a:t>12/26/18</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dirty="0"/>
              <a:t>12/26/18</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dirty="0"/>
              <a:t>12/26/18</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7.png"/><Relationship Id="rId1" Type="http://schemas.microsoft.com/office/2007/relationships/media" Target="../media/media1.m4a"/><Relationship Id="rId2" Type="http://schemas.openxmlformats.org/officeDocument/2006/relationships/audio" Target="../media/media1.m4a"/></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jpg"/><Relationship Id="rId3" Type="http://schemas.openxmlformats.org/officeDocument/2006/relationships/image" Target="../media/image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jpeg"/><Relationship Id="rId3"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JPG"/><Relationship Id="rId5" Type="http://schemas.openxmlformats.org/officeDocument/2006/relationships/image" Target="../media/image19.JPG"/><Relationship Id="rId6" Type="http://schemas.openxmlformats.org/officeDocument/2006/relationships/image" Target="../media/image20.JPG"/><Relationship Id="rId7" Type="http://schemas.openxmlformats.org/officeDocument/2006/relationships/image" Target="../media/image21.JPG"/><Relationship Id="rId8" Type="http://schemas.openxmlformats.org/officeDocument/2006/relationships/image" Target="../media/image22.JPG"/><Relationship Id="rId9" Type="http://schemas.openxmlformats.org/officeDocument/2006/relationships/image" Target="../media/image23.JPG"/><Relationship Id="rId10" Type="http://schemas.openxmlformats.org/officeDocument/2006/relationships/image" Target="../media/image24.JPG"/><Relationship Id="rId1" Type="http://schemas.openxmlformats.org/officeDocument/2006/relationships/slideLayout" Target="../slideLayouts/slideLayout4.xml"/><Relationship Id="rId2" Type="http://schemas.openxmlformats.org/officeDocument/2006/relationships/image" Target="../media/image1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JPG"/></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JPG"/><Relationship Id="rId5" Type="http://schemas.openxmlformats.org/officeDocument/2006/relationships/image" Target="../media/image29.JPG"/><Relationship Id="rId1" Type="http://schemas.openxmlformats.org/officeDocument/2006/relationships/slideLayout" Target="../slideLayouts/slideLayout4.xml"/><Relationship Id="rId2" Type="http://schemas.openxmlformats.org/officeDocument/2006/relationships/image" Target="../media/image26.JPG"/></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2.JPG"/><Relationship Id="rId1" Type="http://schemas.openxmlformats.org/officeDocument/2006/relationships/slideLayout" Target="../slideLayouts/slideLayout4.xml"/><Relationship Id="rId2" Type="http://schemas.openxmlformats.org/officeDocument/2006/relationships/image" Target="../media/image3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6.JPG"/><Relationship Id="rId5" Type="http://schemas.openxmlformats.org/officeDocument/2006/relationships/image" Target="../media/image37.JPG"/><Relationship Id="rId6" Type="http://schemas.openxmlformats.org/officeDocument/2006/relationships/image" Target="../media/image38.JPG"/><Relationship Id="rId1" Type="http://schemas.openxmlformats.org/officeDocument/2006/relationships/slideLayout" Target="../slideLayouts/slideLayout7.xml"/><Relationship Id="rId2" Type="http://schemas.openxmlformats.org/officeDocument/2006/relationships/image" Target="../media/image34.JPG"/></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4" Type="http://schemas.openxmlformats.org/officeDocument/2006/relationships/image" Target="../media/image41.jpg"/><Relationship Id="rId5" Type="http://schemas.openxmlformats.org/officeDocument/2006/relationships/image" Target="../media/image42.jpg"/><Relationship Id="rId1" Type="http://schemas.openxmlformats.org/officeDocument/2006/relationships/slideLayout" Target="../slideLayouts/slideLayout8.xml"/><Relationship Id="rId2" Type="http://schemas.openxmlformats.org/officeDocument/2006/relationships/image" Target="../media/image39.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g"/><Relationship Id="rId4" Type="http://schemas.openxmlformats.org/officeDocument/2006/relationships/image" Target="../media/image45.jpg"/><Relationship Id="rId5" Type="http://schemas.openxmlformats.org/officeDocument/2006/relationships/image" Target="../media/image46.jpg"/><Relationship Id="rId1" Type="http://schemas.openxmlformats.org/officeDocument/2006/relationships/slideLayout" Target="../slideLayouts/slideLayout8.xml"/><Relationship Id="rId2" Type="http://schemas.openxmlformats.org/officeDocument/2006/relationships/image" Target="../media/image4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G"/><Relationship Id="rId4" Type="http://schemas.openxmlformats.org/officeDocument/2006/relationships/image" Target="../media/image49.JPG"/><Relationship Id="rId5" Type="http://schemas.openxmlformats.org/officeDocument/2006/relationships/image" Target="../media/image50.JPG"/><Relationship Id="rId6" Type="http://schemas.openxmlformats.org/officeDocument/2006/relationships/image" Target="../media/image51.JPG"/><Relationship Id="rId7" Type="http://schemas.openxmlformats.org/officeDocument/2006/relationships/image" Target="../media/image52.JPG"/><Relationship Id="rId8" Type="http://schemas.openxmlformats.org/officeDocument/2006/relationships/image" Target="../media/image53.JPG"/><Relationship Id="rId9" Type="http://schemas.openxmlformats.org/officeDocument/2006/relationships/image" Target="../media/image54.JPG"/><Relationship Id="rId1" Type="http://schemas.openxmlformats.org/officeDocument/2006/relationships/slideLayout" Target="../slideLayouts/slideLayout8.xml"/><Relationship Id="rId2" Type="http://schemas.openxmlformats.org/officeDocument/2006/relationships/image" Target="../media/image4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62100" y="2091262"/>
            <a:ext cx="9068194" cy="3515453"/>
          </a:xfrm>
        </p:spPr>
        <p:txBody>
          <a:bodyPr/>
          <a:lstStyle/>
          <a:p>
            <a:r>
              <a:rPr lang="en-US" sz="8000" dirty="0"/>
              <a:t>NEWSLETTER</a:t>
            </a:r>
            <a:br>
              <a:rPr lang="en-US" sz="8000" dirty="0"/>
            </a:br>
            <a:r>
              <a:rPr lang="en-US" dirty="0"/>
              <a:t/>
            </a:r>
            <a:br>
              <a:rPr lang="en-US" dirty="0"/>
            </a:br>
            <a:endParaRPr lang="en-US" dirty="0"/>
          </a:p>
        </p:txBody>
      </p:sp>
      <p:sp>
        <p:nvSpPr>
          <p:cNvPr id="3" name="Subtitle 2"/>
          <p:cNvSpPr>
            <a:spLocks noGrp="1"/>
          </p:cNvSpPr>
          <p:nvPr>
            <p:ph type="subTitle" idx="1"/>
          </p:nvPr>
        </p:nvSpPr>
        <p:spPr>
          <a:xfrm>
            <a:off x="1562100" y="4138864"/>
            <a:ext cx="9070848" cy="1000400"/>
          </a:xfrm>
        </p:spPr>
        <p:txBody>
          <a:bodyPr>
            <a:normAutofit fontScale="92500" lnSpcReduction="10000"/>
          </a:bodyPr>
          <a:lstStyle/>
          <a:p>
            <a:r>
              <a:rPr lang="en-US" sz="2000" dirty="0"/>
              <a:t>Department of World Languages and Literatures</a:t>
            </a:r>
          </a:p>
          <a:p>
            <a:pPr algn="r"/>
            <a:endParaRPr lang="en-US" dirty="0"/>
          </a:p>
          <a:p>
            <a:pPr algn="r"/>
            <a:endParaRPr lang="en-US" dirty="0"/>
          </a:p>
          <a:p>
            <a:pPr algn="r"/>
            <a:r>
              <a:rPr lang="en-US" dirty="0"/>
              <a:t>Number </a:t>
            </a:r>
            <a:r>
              <a:rPr lang="en-US" altLang="zh-TW" dirty="0"/>
              <a:t>9,</a:t>
            </a:r>
            <a:r>
              <a:rPr lang="zh-TW" altLang="en-US" dirty="0"/>
              <a:t> </a:t>
            </a:r>
            <a:r>
              <a:rPr lang="nb-NO" altLang="zh-TW" dirty="0" err="1"/>
              <a:t>Newsletter</a:t>
            </a:r>
            <a:r>
              <a:rPr lang="nb-NO" altLang="zh-TW" dirty="0"/>
              <a:t> 2017-2018</a:t>
            </a:r>
            <a:endParaRPr lang="en-US" dirty="0"/>
          </a:p>
        </p:txBody>
      </p:sp>
      <p:sp>
        <p:nvSpPr>
          <p:cNvPr id="6" name="TextBox 5"/>
          <p:cNvSpPr txBox="1"/>
          <p:nvPr/>
        </p:nvSpPr>
        <p:spPr>
          <a:xfrm>
            <a:off x="6032500" y="16383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33786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5400" b="1" dirty="0"/>
              <a:t>Kanita Mote: </a:t>
            </a:r>
            <a:endParaRPr lang="en-US" sz="5400" dirty="0"/>
          </a:p>
        </p:txBody>
      </p:sp>
      <p:sp>
        <p:nvSpPr>
          <p:cNvPr id="6" name="Content Placeholder 5"/>
          <p:cNvSpPr>
            <a:spLocks noGrp="1"/>
          </p:cNvSpPr>
          <p:nvPr>
            <p:ph idx="1"/>
          </p:nvPr>
        </p:nvSpPr>
        <p:spPr>
          <a:xfrm>
            <a:off x="444500" y="609600"/>
            <a:ext cx="8013700" cy="5943600"/>
          </a:xfrm>
        </p:spPr>
        <p:txBody>
          <a:bodyPr>
            <a:normAutofit fontScale="92500" lnSpcReduction="20000"/>
          </a:bodyPr>
          <a:lstStyle/>
          <a:p>
            <a:pPr marL="0" indent="0">
              <a:buNone/>
            </a:pPr>
            <a:r>
              <a:rPr lang="en-US" sz="1900" dirty="0">
                <a:latin typeface="Times" charset="0"/>
                <a:ea typeface="Times" charset="0"/>
                <a:cs typeface="Times" charset="0"/>
              </a:rPr>
              <a:t>	</a:t>
            </a:r>
            <a:r>
              <a:rPr lang="en-US" sz="1900" dirty="0" err="1">
                <a:latin typeface="Times" charset="0"/>
                <a:ea typeface="Times" charset="0"/>
                <a:cs typeface="Times" charset="0"/>
              </a:rPr>
              <a:t>Kanita</a:t>
            </a:r>
            <a:r>
              <a:rPr lang="en-US" sz="1900" dirty="0">
                <a:latin typeface="Times" charset="0"/>
                <a:ea typeface="Times" charset="0"/>
                <a:cs typeface="Times" charset="0"/>
              </a:rPr>
              <a:t> Mote has been a bright spot in the French section since her arrival on </a:t>
            </a:r>
            <a:r>
              <a:rPr lang="en-US" sz="1900" dirty="0" err="1">
                <a:latin typeface="Times" charset="0"/>
                <a:ea typeface="Times" charset="0"/>
                <a:cs typeface="Times" charset="0"/>
              </a:rPr>
              <a:t>Southern’s</a:t>
            </a:r>
            <a:r>
              <a:rPr lang="en-US" sz="1900" dirty="0">
                <a:latin typeface="Times" charset="0"/>
                <a:ea typeface="Times" charset="0"/>
                <a:cs typeface="Times" charset="0"/>
              </a:rPr>
              <a:t> campus. Dr. </a:t>
            </a:r>
            <a:r>
              <a:rPr lang="en-US" sz="1900" dirty="0" err="1">
                <a:latin typeface="Times" charset="0"/>
                <a:ea typeface="Times" charset="0"/>
                <a:cs typeface="Times" charset="0"/>
              </a:rPr>
              <a:t>Eilderts</a:t>
            </a:r>
            <a:r>
              <a:rPr lang="en-US" sz="1900" dirty="0">
                <a:latin typeface="Times" charset="0"/>
                <a:ea typeface="Times" charset="0"/>
                <a:cs typeface="Times" charset="0"/>
              </a:rPr>
              <a:t> recalls his first meeting with her, where he was thoroughly impressed with her language skills. In fact, </a:t>
            </a:r>
            <a:r>
              <a:rPr lang="en-US" sz="1900" dirty="0" err="1">
                <a:latin typeface="Times" charset="0"/>
                <a:ea typeface="Times" charset="0"/>
                <a:cs typeface="Times" charset="0"/>
              </a:rPr>
              <a:t>Kanita</a:t>
            </a:r>
            <a:r>
              <a:rPr lang="en-US" sz="1900" dirty="0">
                <a:latin typeface="Times" charset="0"/>
                <a:ea typeface="Times" charset="0"/>
                <a:cs typeface="Times" charset="0"/>
              </a:rPr>
              <a:t> spoke in French the entire time, from greetings and introductions to course selection and advising! While impressive even before her semester-long study abroad experience in </a:t>
            </a:r>
            <a:r>
              <a:rPr lang="en-US" sz="1900" dirty="0" err="1">
                <a:latin typeface="Times" charset="0"/>
                <a:ea typeface="Times" charset="0"/>
                <a:cs typeface="Times" charset="0"/>
              </a:rPr>
              <a:t>Chambéry</a:t>
            </a:r>
            <a:r>
              <a:rPr lang="en-US" sz="1900" dirty="0">
                <a:latin typeface="Times" charset="0"/>
                <a:ea typeface="Times" charset="0"/>
                <a:cs typeface="Times" charset="0"/>
              </a:rPr>
              <a:t>, France, her linguistic and cultural competencies in French soared during her time there. After her return to Southern, she continued to excel in every area. Indeed, few students have made such a lasting impression as </a:t>
            </a:r>
            <a:r>
              <a:rPr lang="en-US" sz="1900" dirty="0" err="1">
                <a:latin typeface="Times" charset="0"/>
                <a:ea typeface="Times" charset="0"/>
                <a:cs typeface="Times" charset="0"/>
              </a:rPr>
              <a:t>Kanita</a:t>
            </a:r>
            <a:r>
              <a:rPr lang="en-US" sz="1900" dirty="0">
                <a:latin typeface="Times" charset="0"/>
                <a:ea typeface="Times" charset="0"/>
                <a:cs typeface="Times" charset="0"/>
              </a:rPr>
              <a:t> has.</a:t>
            </a:r>
          </a:p>
          <a:p>
            <a:pPr marL="0" indent="0">
              <a:buNone/>
            </a:pPr>
            <a:r>
              <a:rPr lang="en-US" sz="1900" dirty="0">
                <a:latin typeface="Times" charset="0"/>
                <a:ea typeface="Times" charset="0"/>
                <a:cs typeface="Times" charset="0"/>
              </a:rPr>
              <a:t/>
            </a:r>
            <a:br>
              <a:rPr lang="en-US" sz="1900" dirty="0">
                <a:latin typeface="Times" charset="0"/>
                <a:ea typeface="Times" charset="0"/>
                <a:cs typeface="Times" charset="0"/>
              </a:rPr>
            </a:br>
            <a:r>
              <a:rPr lang="en-US" sz="1900" dirty="0">
                <a:latin typeface="Times" charset="0"/>
                <a:ea typeface="Times" charset="0"/>
                <a:cs typeface="Times" charset="0"/>
              </a:rPr>
              <a:t>	During her time at Southern, </a:t>
            </a:r>
            <a:r>
              <a:rPr lang="en-US" sz="1900" dirty="0" err="1">
                <a:latin typeface="Times" charset="0"/>
                <a:ea typeface="Times" charset="0"/>
                <a:cs typeface="Times" charset="0"/>
              </a:rPr>
              <a:t>Kanita</a:t>
            </a:r>
            <a:r>
              <a:rPr lang="en-US" sz="1900" dirty="0">
                <a:latin typeface="Times" charset="0"/>
                <a:ea typeface="Times" charset="0"/>
                <a:cs typeface="Times" charset="0"/>
              </a:rPr>
              <a:t> not only excelled in the classroom, but she also demonstrated a deep commitment to her community and profound belief in Social Justice. Uniting all these qualities along with her stellar academic performance earned her the distinction of being named a recipient of the Henry Barnard Distinguished Student Award, the highest honor a student at Southern can earn. </a:t>
            </a:r>
          </a:p>
          <a:p>
            <a:pPr marL="0" indent="0">
              <a:buNone/>
            </a:pPr>
            <a:r>
              <a:rPr lang="en-US" sz="1900" dirty="0">
                <a:latin typeface="Times" charset="0"/>
                <a:ea typeface="Times" charset="0"/>
                <a:cs typeface="Times" charset="0"/>
              </a:rPr>
              <a:t>	</a:t>
            </a:r>
            <a:r>
              <a:rPr lang="en-US" sz="1900" dirty="0" err="1">
                <a:latin typeface="Times" charset="0"/>
                <a:ea typeface="Times" charset="0"/>
                <a:cs typeface="Times" charset="0"/>
              </a:rPr>
              <a:t>Kanita</a:t>
            </a:r>
            <a:r>
              <a:rPr lang="en-US" sz="1900" dirty="0">
                <a:latin typeface="Times" charset="0"/>
                <a:ea typeface="Times" charset="0"/>
                <a:cs typeface="Times" charset="0"/>
              </a:rPr>
              <a:t> also received the first Award for Excellence in French, named in honor of Professor Emeritus Dr. </a:t>
            </a:r>
            <a:r>
              <a:rPr lang="en-US" sz="1900" dirty="0" err="1">
                <a:latin typeface="Times" charset="0"/>
                <a:ea typeface="Times" charset="0"/>
                <a:cs typeface="Times" charset="0"/>
              </a:rPr>
              <a:t>Contance</a:t>
            </a:r>
            <a:r>
              <a:rPr lang="en-US" sz="1900" dirty="0">
                <a:latin typeface="Times" charset="0"/>
                <a:ea typeface="Times" charset="0"/>
                <a:cs typeface="Times" charset="0"/>
              </a:rPr>
              <a:t> Cryer </a:t>
            </a:r>
            <a:r>
              <a:rPr lang="en-US" sz="1900" dirty="0" err="1">
                <a:latin typeface="Times" charset="0"/>
                <a:ea typeface="Times" charset="0"/>
                <a:cs typeface="Times" charset="0"/>
              </a:rPr>
              <a:t>Ecklund</a:t>
            </a:r>
            <a:r>
              <a:rPr lang="en-US" sz="1900" dirty="0">
                <a:latin typeface="Times" charset="0"/>
                <a:ea typeface="Times" charset="0"/>
                <a:cs typeface="Times" charset="0"/>
              </a:rPr>
              <a:t>, during the Honors Convocation ceremony held April 29, 2018. The award recognizes the student with the highest GPA in French. She is also a member of Pi Delta Phi, the National French Honor Society.</a:t>
            </a:r>
          </a:p>
          <a:p>
            <a:pPr marL="0" indent="0">
              <a:buNone/>
            </a:pPr>
            <a:r>
              <a:rPr lang="en-US" sz="1900" dirty="0">
                <a:latin typeface="Times" charset="0"/>
                <a:ea typeface="Times" charset="0"/>
                <a:cs typeface="Times" charset="0"/>
              </a:rPr>
              <a:t>	We in the French Section are so very proud of </a:t>
            </a:r>
            <a:r>
              <a:rPr lang="en-US" sz="1900" dirty="0" err="1">
                <a:latin typeface="Times" charset="0"/>
                <a:ea typeface="Times" charset="0"/>
                <a:cs typeface="Times" charset="0"/>
              </a:rPr>
              <a:t>Kanita</a:t>
            </a:r>
            <a:r>
              <a:rPr lang="en-US" sz="1900" dirty="0">
                <a:latin typeface="Times" charset="0"/>
                <a:ea typeface="Times" charset="0"/>
                <a:cs typeface="Times" charset="0"/>
              </a:rPr>
              <a:t> and her accomplishments. We wish her the very best as she navigates life after graduation. </a:t>
            </a:r>
            <a:r>
              <a:rPr lang="en-US" sz="1900" i="1" dirty="0" err="1">
                <a:latin typeface="Times" charset="0"/>
                <a:ea typeface="Times" charset="0"/>
                <a:cs typeface="Times" charset="0"/>
              </a:rPr>
              <a:t>Félicitations</a:t>
            </a:r>
            <a:r>
              <a:rPr lang="en-US" sz="1900" i="1" dirty="0">
                <a:latin typeface="Times" charset="0"/>
                <a:ea typeface="Times" charset="0"/>
                <a:cs typeface="Times" charset="0"/>
              </a:rPr>
              <a:t>!</a:t>
            </a:r>
            <a:r>
              <a:rPr lang="en-US" dirty="0"/>
              <a:t/>
            </a:r>
            <a:br>
              <a:rPr lang="en-US" dirty="0"/>
            </a:br>
            <a:endParaRPr lang="en-US" dirty="0"/>
          </a:p>
        </p:txBody>
      </p:sp>
      <p:sp>
        <p:nvSpPr>
          <p:cNvPr id="7" name="Text Placeholder 6"/>
          <p:cNvSpPr>
            <a:spLocks noGrp="1"/>
          </p:cNvSpPr>
          <p:nvPr>
            <p:ph type="body" sz="half" idx="2"/>
          </p:nvPr>
        </p:nvSpPr>
        <p:spPr>
          <a:xfrm>
            <a:off x="9296400" y="3066112"/>
            <a:ext cx="2430780" cy="3505200"/>
          </a:xfrm>
        </p:spPr>
        <p:txBody>
          <a:bodyPr/>
          <a:lstStyle/>
          <a:p>
            <a:r>
              <a:rPr lang="en-US" sz="3200" b="1" dirty="0"/>
              <a:t>Henry Barnard Distinguished Student Award</a:t>
            </a:r>
            <a:endParaRPr lang="en-US" sz="3200" dirty="0"/>
          </a:p>
          <a:p>
            <a:r>
              <a:rPr lang="en-US" dirty="0"/>
              <a:t/>
            </a:r>
            <a:br>
              <a:rPr lang="en-US" dirty="0"/>
            </a:br>
            <a:endParaRPr lang="en-US" dirty="0"/>
          </a:p>
        </p:txBody>
      </p:sp>
    </p:spTree>
    <p:extLst>
      <p:ext uri="{BB962C8B-B14F-4D97-AF65-F5344CB8AC3E}">
        <p14:creationId xmlns:p14="http://schemas.microsoft.com/office/powerpoint/2010/main" val="324749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Italian Section</a:t>
            </a:r>
          </a:p>
        </p:txBody>
      </p:sp>
      <p:sp>
        <p:nvSpPr>
          <p:cNvPr id="6" name="Content Placeholder 5"/>
          <p:cNvSpPr>
            <a:spLocks noGrp="1"/>
          </p:cNvSpPr>
          <p:nvPr>
            <p:ph idx="1"/>
          </p:nvPr>
        </p:nvSpPr>
        <p:spPr>
          <a:xfrm>
            <a:off x="1066800" y="2103120"/>
            <a:ext cx="10248900" cy="4234180"/>
          </a:xfrm>
        </p:spPr>
        <p:txBody>
          <a:bodyPr>
            <a:normAutofit/>
          </a:bodyPr>
          <a:lstStyle/>
          <a:p>
            <a:pPr marL="0" indent="0">
              <a:buNone/>
            </a:pPr>
            <a:r>
              <a:rPr lang="en-US" dirty="0">
                <a:latin typeface="Times" charset="0"/>
                <a:ea typeface="Times" charset="0"/>
                <a:cs typeface="Times" charset="0"/>
              </a:rPr>
              <a:t>	The Italian section just concluded a very active and stimulating academic year. We hosted two widely attended conferences. The first brought to campus Lori </a:t>
            </a:r>
            <a:r>
              <a:rPr lang="en-US" dirty="0" err="1">
                <a:latin typeface="Times" charset="0"/>
                <a:ea typeface="Times" charset="0"/>
                <a:cs typeface="Times" charset="0"/>
              </a:rPr>
              <a:t>Ultsch</a:t>
            </a:r>
            <a:r>
              <a:rPr lang="en-US" dirty="0">
                <a:latin typeface="Times" charset="0"/>
                <a:ea typeface="Times" charset="0"/>
                <a:cs typeface="Times" charset="0"/>
              </a:rPr>
              <a:t> (Hofstra U.) who spoke on </a:t>
            </a:r>
            <a:r>
              <a:rPr lang="en-US" i="1" dirty="0">
                <a:latin typeface="Times" charset="0"/>
                <a:ea typeface="Times" charset="0"/>
                <a:cs typeface="Times" charset="0"/>
              </a:rPr>
              <a:t>Gender and Genre: Early Modern Women Writers of the Veneto.</a:t>
            </a:r>
            <a:r>
              <a:rPr lang="en-US" dirty="0">
                <a:latin typeface="Times" charset="0"/>
                <a:ea typeface="Times" charset="0"/>
                <a:cs typeface="Times" charset="0"/>
              </a:rPr>
              <a:t> For the second conference Fred </a:t>
            </a:r>
            <a:r>
              <a:rPr lang="en-US" dirty="0" err="1">
                <a:latin typeface="Times" charset="0"/>
                <a:ea typeface="Times" charset="0"/>
                <a:cs typeface="Times" charset="0"/>
              </a:rPr>
              <a:t>Kudojo</a:t>
            </a:r>
            <a:r>
              <a:rPr lang="en-US" dirty="0">
                <a:latin typeface="Times" charset="0"/>
                <a:ea typeface="Times" charset="0"/>
                <a:cs typeface="Times" charset="0"/>
              </a:rPr>
              <a:t> </a:t>
            </a:r>
            <a:r>
              <a:rPr lang="en-US" dirty="0" err="1">
                <a:latin typeface="Times" charset="0"/>
                <a:ea typeface="Times" charset="0"/>
                <a:cs typeface="Times" charset="0"/>
              </a:rPr>
              <a:t>Kuvornu</a:t>
            </a:r>
            <a:r>
              <a:rPr lang="en-US" dirty="0">
                <a:latin typeface="Times" charset="0"/>
                <a:ea typeface="Times" charset="0"/>
                <a:cs typeface="Times" charset="0"/>
              </a:rPr>
              <a:t>, the award-winning Italian-</a:t>
            </a:r>
            <a:r>
              <a:rPr lang="en-US" dirty="0" err="1">
                <a:latin typeface="Times" charset="0"/>
                <a:ea typeface="Times" charset="0"/>
                <a:cs typeface="Times" charset="0"/>
              </a:rPr>
              <a:t>Ghanian</a:t>
            </a:r>
            <a:r>
              <a:rPr lang="en-US" dirty="0">
                <a:latin typeface="Times" charset="0"/>
                <a:ea typeface="Times" charset="0"/>
                <a:cs typeface="Times" charset="0"/>
              </a:rPr>
              <a:t> activist and movie director, presented screenings of his documentaries: </a:t>
            </a:r>
            <a:r>
              <a:rPr lang="en-US" i="1" dirty="0">
                <a:latin typeface="Times" charset="0"/>
                <a:ea typeface="Times" charset="0"/>
                <a:cs typeface="Times" charset="0"/>
              </a:rPr>
              <a:t>18 IUS SOLI</a:t>
            </a:r>
            <a:r>
              <a:rPr lang="en-US" dirty="0">
                <a:latin typeface="Times" charset="0"/>
                <a:ea typeface="Times" charset="0"/>
                <a:cs typeface="Times" charset="0"/>
              </a:rPr>
              <a:t> and </a:t>
            </a:r>
            <a:r>
              <a:rPr lang="en-US" i="1" dirty="0">
                <a:latin typeface="Times" charset="0"/>
                <a:ea typeface="Times" charset="0"/>
                <a:cs typeface="Times" charset="0"/>
              </a:rPr>
              <a:t>Inside Buffalo </a:t>
            </a:r>
            <a:r>
              <a:rPr lang="en-US" dirty="0">
                <a:latin typeface="Times" charset="0"/>
                <a:ea typeface="Times" charset="0"/>
                <a:cs typeface="Times" charset="0"/>
              </a:rPr>
              <a:t>that examine issues of race, ethnicity, and national identity in the 21</a:t>
            </a:r>
            <a:r>
              <a:rPr lang="en-US" baseline="30000" dirty="0">
                <a:latin typeface="Times" charset="0"/>
                <a:ea typeface="Times" charset="0"/>
                <a:cs typeface="Times" charset="0"/>
              </a:rPr>
              <a:t>st</a:t>
            </a:r>
            <a:r>
              <a:rPr lang="en-US" dirty="0">
                <a:latin typeface="Times" charset="0"/>
                <a:ea typeface="Times" charset="0"/>
                <a:cs typeface="Times" charset="0"/>
              </a:rPr>
              <a:t> century multicultural Italy. </a:t>
            </a:r>
            <a:r>
              <a:rPr lang="en-US" dirty="0" err="1">
                <a:latin typeface="Times" charset="0"/>
                <a:ea typeface="Times" charset="0"/>
                <a:cs typeface="Times" charset="0"/>
              </a:rPr>
              <a:t>Kudojo</a:t>
            </a:r>
            <a:r>
              <a:rPr lang="en-US" dirty="0">
                <a:latin typeface="Times" charset="0"/>
                <a:ea typeface="Times" charset="0"/>
                <a:cs typeface="Times" charset="0"/>
              </a:rPr>
              <a:t> </a:t>
            </a:r>
            <a:r>
              <a:rPr lang="en-US" dirty="0" err="1">
                <a:latin typeface="Times" charset="0"/>
                <a:ea typeface="Times" charset="0"/>
                <a:cs typeface="Times" charset="0"/>
              </a:rPr>
              <a:t>Kuvornu’s</a:t>
            </a:r>
            <a:r>
              <a:rPr lang="en-US" dirty="0">
                <a:latin typeface="Times" charset="0"/>
                <a:ea typeface="Times" charset="0"/>
                <a:cs typeface="Times" charset="0"/>
              </a:rPr>
              <a:t> screenings were followed by question and answer sessions during which students and faculty from across the campus discussed various aspects of the reception migrants receive and the discriminatory attitudes they are subjected to -- because they are perceived as “different” -- in the countries they reach after extremely treacherous journeys across the seas. The discourse on social justice, the underlining conference theme, stirred the audience and led to most vivid conversations across cultures, as well as, across Southern CT State University’s departments, and sections.   </a:t>
            </a:r>
            <a:br>
              <a:rPr lang="en-US" dirty="0">
                <a:latin typeface="Times" charset="0"/>
                <a:ea typeface="Times" charset="0"/>
                <a:cs typeface="Times" charset="0"/>
              </a:rPr>
            </a:br>
            <a:endParaRPr lang="en-US" dirty="0">
              <a:latin typeface="Times" charset="0"/>
              <a:ea typeface="Times" charset="0"/>
              <a:cs typeface="Times" charset="0"/>
            </a:endParaRPr>
          </a:p>
        </p:txBody>
      </p:sp>
    </p:spTree>
    <p:extLst>
      <p:ext uri="{BB962C8B-B14F-4D97-AF65-F5344CB8AC3E}">
        <p14:creationId xmlns:p14="http://schemas.microsoft.com/office/powerpoint/2010/main" val="935121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63600" y="580384"/>
            <a:ext cx="10414000" cy="7294305"/>
          </a:xfrm>
          <a:prstGeom prst="rect">
            <a:avLst/>
          </a:prstGeom>
        </p:spPr>
        <p:txBody>
          <a:bodyPr wrap="square">
            <a:spAutoFit/>
          </a:bodyPr>
          <a:lstStyle/>
          <a:p>
            <a:pPr algn="just"/>
            <a:r>
              <a:rPr lang="en-US" dirty="0">
                <a:solidFill>
                  <a:srgbClr val="000000"/>
                </a:solidFill>
                <a:latin typeface="Times" charset="0"/>
                <a:ea typeface="Times" charset="0"/>
                <a:cs typeface="Times" charset="0"/>
              </a:rPr>
              <a:t>	In October the Italian Section reached out to the wider CT Teacher Community by hosting a </a:t>
            </a:r>
            <a:r>
              <a:rPr lang="en-US" i="1" dirty="0" err="1">
                <a:solidFill>
                  <a:srgbClr val="000000"/>
                </a:solidFill>
                <a:latin typeface="Times" charset="0"/>
                <a:ea typeface="Times" charset="0"/>
                <a:cs typeface="Times" charset="0"/>
              </a:rPr>
              <a:t>Serata</a:t>
            </a:r>
            <a:r>
              <a:rPr lang="en-US" i="1" dirty="0">
                <a:solidFill>
                  <a:srgbClr val="000000"/>
                </a:solidFill>
                <a:latin typeface="Times" charset="0"/>
                <a:ea typeface="Times" charset="0"/>
                <a:cs typeface="Times" charset="0"/>
              </a:rPr>
              <a:t> Italian </a:t>
            </a:r>
            <a:r>
              <a:rPr lang="en-US" dirty="0">
                <a:solidFill>
                  <a:srgbClr val="000000"/>
                </a:solidFill>
                <a:latin typeface="Times" charset="0"/>
                <a:ea typeface="Times" charset="0"/>
                <a:cs typeface="Times" charset="0"/>
              </a:rPr>
              <a:t>a gathering of CT Teachers of Italian. Teachers from every corner of the state convened to SCSU on the Green to discuss and organize didactic collaborations across school districts. The event was co-sponsored by CITA, the CT Organization for Teachers of Italian, with Sonia Beretta as a presenter and moderator.</a:t>
            </a:r>
          </a:p>
          <a:p>
            <a:pPr algn="just"/>
            <a:endParaRPr lang="en-US" dirty="0">
              <a:latin typeface="Times" charset="0"/>
              <a:ea typeface="Times" charset="0"/>
              <a:cs typeface="Times" charset="0"/>
            </a:endParaRPr>
          </a:p>
          <a:p>
            <a:pPr algn="just"/>
            <a:r>
              <a:rPr lang="en-US" dirty="0">
                <a:latin typeface="Times" charset="0"/>
                <a:ea typeface="Times" charset="0"/>
                <a:cs typeface="Times" charset="0"/>
              </a:rPr>
              <a:t>	</a:t>
            </a:r>
            <a:r>
              <a:rPr lang="en-US" dirty="0">
                <a:solidFill>
                  <a:srgbClr val="000000"/>
                </a:solidFill>
                <a:latin typeface="Times" charset="0"/>
                <a:ea typeface="Times" charset="0"/>
                <a:cs typeface="Times" charset="0"/>
              </a:rPr>
              <a:t>The section reached out to the New Haven community with the help of </a:t>
            </a:r>
            <a:r>
              <a:rPr lang="en-US" dirty="0" err="1">
                <a:solidFill>
                  <a:srgbClr val="000000"/>
                </a:solidFill>
                <a:latin typeface="Times" charset="0"/>
                <a:ea typeface="Times" charset="0"/>
                <a:cs typeface="Times" charset="0"/>
              </a:rPr>
              <a:t>Italianissimi</a:t>
            </a:r>
            <a:r>
              <a:rPr lang="en-US" dirty="0">
                <a:solidFill>
                  <a:srgbClr val="000000"/>
                </a:solidFill>
                <a:latin typeface="Times" charset="0"/>
                <a:ea typeface="Times" charset="0"/>
                <a:cs typeface="Times" charset="0"/>
              </a:rPr>
              <a:t>, by hosting two Bocce Tournaments. The funds from both events, Bocce for Harvey and Bocce for Irma and Maria were given to Hurricane Relief funds.  The tournaments combined our interest in community activism and cultural awareness. Both students and faculty participated in the fun that the Italian game provided and contributed to the collection of funds that benefited the communities hit by the hurricanes. </a:t>
            </a:r>
          </a:p>
          <a:p>
            <a:pPr algn="just"/>
            <a:endParaRPr lang="en-US" dirty="0">
              <a:latin typeface="Times" charset="0"/>
              <a:ea typeface="Times" charset="0"/>
              <a:cs typeface="Times" charset="0"/>
            </a:endParaRPr>
          </a:p>
          <a:p>
            <a:r>
              <a:rPr lang="en-US" dirty="0">
                <a:latin typeface="Times" charset="0"/>
                <a:ea typeface="Times" charset="0"/>
                <a:cs typeface="Times" charset="0"/>
              </a:rPr>
              <a:t>	</a:t>
            </a:r>
            <a:r>
              <a:rPr lang="en-US" dirty="0">
                <a:solidFill>
                  <a:srgbClr val="000000"/>
                </a:solidFill>
                <a:latin typeface="Times" charset="0"/>
                <a:ea typeface="Times" charset="0"/>
                <a:cs typeface="Times" charset="0"/>
              </a:rPr>
              <a:t>For the New Haven community, the Italian section also sponsored a genealogy workshop led by Laura </a:t>
            </a:r>
            <a:r>
              <a:rPr lang="en-US" dirty="0" err="1">
                <a:solidFill>
                  <a:srgbClr val="000000"/>
                </a:solidFill>
                <a:latin typeface="Times" charset="0"/>
                <a:ea typeface="Times" charset="0"/>
                <a:cs typeface="Times" charset="0"/>
              </a:rPr>
              <a:t>Parisi</a:t>
            </a:r>
            <a:r>
              <a:rPr lang="en-US" dirty="0">
                <a:solidFill>
                  <a:srgbClr val="000000"/>
                </a:solidFill>
                <a:latin typeface="Times" charset="0"/>
                <a:ea typeface="Times" charset="0"/>
                <a:cs typeface="Times" charset="0"/>
              </a:rPr>
              <a:t>, President of the CT Italian American Historical Society. A large representation of members from the Greater New Haven community desirous to discover their ancestral Italian roots attended the workshop. </a:t>
            </a:r>
          </a:p>
          <a:p>
            <a:endParaRPr lang="en-US" dirty="0">
              <a:solidFill>
                <a:srgbClr val="000000"/>
              </a:solidFill>
              <a:latin typeface="Times" charset="0"/>
              <a:ea typeface="Times" charset="0"/>
              <a:cs typeface="Times" charset="0"/>
            </a:endParaRPr>
          </a:p>
          <a:p>
            <a:r>
              <a:rPr lang="en-US" dirty="0">
                <a:solidFill>
                  <a:srgbClr val="000000"/>
                </a:solidFill>
                <a:latin typeface="Times" charset="0"/>
                <a:ea typeface="Times" charset="0"/>
                <a:cs typeface="Times" charset="0"/>
              </a:rPr>
              <a:t>	</a:t>
            </a:r>
            <a:r>
              <a:rPr lang="en-US" dirty="0">
                <a:latin typeface="Times" charset="0"/>
                <a:ea typeface="Times" charset="0"/>
                <a:cs typeface="Times" charset="0"/>
              </a:rPr>
              <a:t>For the younger members of the Greater New Haven Community, the Italian Section hosted students from Hamden High School. Led by their teacher Paula </a:t>
            </a:r>
            <a:r>
              <a:rPr lang="en-US" dirty="0" err="1">
                <a:latin typeface="Times" charset="0"/>
                <a:ea typeface="Times" charset="0"/>
                <a:cs typeface="Times" charset="0"/>
              </a:rPr>
              <a:t>Rochniak</a:t>
            </a:r>
            <a:r>
              <a:rPr lang="en-US" dirty="0">
                <a:latin typeface="Times" charset="0"/>
                <a:ea typeface="Times" charset="0"/>
                <a:cs typeface="Times" charset="0"/>
              </a:rPr>
              <a:t>, the group took part in a day of fun Italian cultural activities. Similarly, for Discovery Day, the section organized games with prizes for all visiting students and families. </a:t>
            </a:r>
            <a:r>
              <a:rPr lang="en-US" dirty="0" err="1">
                <a:latin typeface="Times" charset="0"/>
                <a:ea typeface="Times" charset="0"/>
                <a:cs typeface="Times" charset="0"/>
              </a:rPr>
              <a:t>Southern’s</a:t>
            </a:r>
            <a:r>
              <a:rPr lang="en-US" dirty="0">
                <a:latin typeface="Times" charset="0"/>
                <a:ea typeface="Times" charset="0"/>
                <a:cs typeface="Times" charset="0"/>
              </a:rPr>
              <a:t> students of Italian traveled to the Metropolitan Museum of Art in New York City to see </a:t>
            </a:r>
            <a:r>
              <a:rPr lang="en-US" i="1" dirty="0">
                <a:latin typeface="Times" charset="0"/>
                <a:ea typeface="Times" charset="0"/>
                <a:cs typeface="Times" charset="0"/>
              </a:rPr>
              <a:t>Michelangelo: Divine Draftsman &amp; Designer </a:t>
            </a:r>
            <a:r>
              <a:rPr lang="en-US" dirty="0">
                <a:latin typeface="Times" charset="0"/>
                <a:ea typeface="Times" charset="0"/>
                <a:cs typeface="Times" charset="0"/>
              </a:rPr>
              <a:t>exhibit.</a:t>
            </a:r>
          </a:p>
          <a:p>
            <a:r>
              <a:rPr lang="en-US" dirty="0"/>
              <a:t/>
            </a:r>
            <a:br>
              <a:rPr lang="en-US" dirty="0"/>
            </a:br>
            <a:endParaRPr lang="en-US" dirty="0">
              <a:latin typeface="Times" charset="0"/>
              <a:ea typeface="Times" charset="0"/>
              <a:cs typeface="Times" charset="0"/>
            </a:endParaRPr>
          </a:p>
          <a:p>
            <a:r>
              <a:rPr lang="en-US" dirty="0"/>
              <a:t/>
            </a:r>
            <a:br>
              <a:rPr lang="en-US" dirty="0"/>
            </a:br>
            <a:endParaRPr lang="en-US" dirty="0"/>
          </a:p>
          <a:p>
            <a:r>
              <a:rPr lang="en-US" dirty="0"/>
              <a:t/>
            </a:r>
            <a:br>
              <a:rPr lang="en-US" dirty="0"/>
            </a:br>
            <a:endParaRPr lang="en-US"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57751440"/>
      </p:ext>
    </p:extLst>
  </p:cSld>
  <p:clrMapOvr>
    <a:masterClrMapping/>
  </p:clrMapOvr>
  <mc:AlternateContent xmlns:mc="http://schemas.openxmlformats.org/markup-compatibility/2006" xmlns:p14="http://schemas.microsoft.com/office/powerpoint/2010/main">
    <mc:Choice Requires="p14">
      <p:transition spd="slow" p14:dur="2000" advTm="6327"/>
    </mc:Choice>
    <mc:Fallback xmlns="">
      <p:transition spd="slow" advTm="6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6097" y="469379"/>
            <a:ext cx="11254153" cy="7017306"/>
          </a:xfrm>
          <a:prstGeom prst="rect">
            <a:avLst/>
          </a:prstGeom>
        </p:spPr>
        <p:txBody>
          <a:bodyPr wrap="square">
            <a:spAutoFit/>
          </a:bodyPr>
          <a:lstStyle/>
          <a:p>
            <a:pPr algn="just"/>
            <a:r>
              <a:rPr lang="en-US" dirty="0">
                <a:solidFill>
                  <a:srgbClr val="000000"/>
                </a:solidFill>
                <a:latin typeface="Times" charset="0"/>
                <a:ea typeface="Times" charset="0"/>
                <a:cs typeface="Times" charset="0"/>
              </a:rPr>
              <a:t>The Fifth Edition of Contemporary Italian Movies took place throughout the academic year. After the publicity that this event garnered last year, thanks in part to an article published in the Hartford Courant, people came to SCSU for the screenings of these movies from far away places. We look forward to continuing this activity in the next years.  </a:t>
            </a:r>
            <a:endParaRPr lang="en-US" dirty="0">
              <a:latin typeface="Times" charset="0"/>
              <a:ea typeface="Times" charset="0"/>
              <a:cs typeface="Times" charset="0"/>
            </a:endParaRPr>
          </a:p>
          <a:p>
            <a:pPr algn="just"/>
            <a:r>
              <a:rPr lang="en-US" dirty="0">
                <a:latin typeface="Times" charset="0"/>
                <a:ea typeface="Times" charset="0"/>
                <a:cs typeface="Times" charset="0"/>
              </a:rPr>
              <a:t/>
            </a:r>
            <a:br>
              <a:rPr lang="en-US" dirty="0">
                <a:latin typeface="Times" charset="0"/>
                <a:ea typeface="Times" charset="0"/>
                <a:cs typeface="Times" charset="0"/>
              </a:rPr>
            </a:br>
            <a:r>
              <a:rPr lang="en-US" dirty="0">
                <a:solidFill>
                  <a:srgbClr val="000000"/>
                </a:solidFill>
                <a:latin typeface="Times" charset="0"/>
                <a:ea typeface="Times" charset="0"/>
                <a:cs typeface="Times" charset="0"/>
              </a:rPr>
              <a:t>All of these activities would be meaningless if they were not backed up by our students’ academic success. To this end, we congratulate those students who, with their original projects, participated in the Undergraduate Research Day and the Graduate Research Day.</a:t>
            </a:r>
            <a:endParaRPr lang="en-US" dirty="0">
              <a:latin typeface="Times" charset="0"/>
              <a:ea typeface="Times" charset="0"/>
              <a:cs typeface="Times" charset="0"/>
            </a:endParaRPr>
          </a:p>
          <a:p>
            <a:pPr algn="just"/>
            <a:endParaRPr lang="en-US" dirty="0">
              <a:solidFill>
                <a:srgbClr val="000000"/>
              </a:solidFill>
              <a:latin typeface="Times" charset="0"/>
              <a:ea typeface="Times" charset="0"/>
              <a:cs typeface="Times" charset="0"/>
            </a:endParaRPr>
          </a:p>
          <a:p>
            <a:pPr algn="just"/>
            <a:r>
              <a:rPr lang="en-US" dirty="0">
                <a:solidFill>
                  <a:srgbClr val="000000"/>
                </a:solidFill>
                <a:latin typeface="Times" charset="0"/>
                <a:ea typeface="Times" charset="0"/>
                <a:cs typeface="Times" charset="0"/>
              </a:rPr>
              <a:t>Finally, it is with bitter-sweet joy that we say good-by to our major, Deanna Scotto, who graduated from the Honors College after defending her thesis on Italian-English code switching in </a:t>
            </a:r>
            <a:r>
              <a:rPr lang="en-US" dirty="0" err="1">
                <a:solidFill>
                  <a:srgbClr val="000000"/>
                </a:solidFill>
                <a:latin typeface="Times" charset="0"/>
                <a:ea typeface="Times" charset="0"/>
                <a:cs typeface="Times" charset="0"/>
              </a:rPr>
              <a:t>Italo</a:t>
            </a:r>
            <a:r>
              <a:rPr lang="en-US" dirty="0">
                <a:solidFill>
                  <a:srgbClr val="000000"/>
                </a:solidFill>
                <a:latin typeface="Times" charset="0"/>
                <a:ea typeface="Times" charset="0"/>
                <a:cs typeface="Times" charset="0"/>
              </a:rPr>
              <a:t>-American literary works. More importantly, Deanna was selected for the NIAF on Campus, a prestigious honor awarded by the NIAF Italian American Leadership Council Fellowship. </a:t>
            </a:r>
            <a:r>
              <a:rPr lang="en-US" i="1" dirty="0">
                <a:solidFill>
                  <a:srgbClr val="000000"/>
                </a:solidFill>
                <a:latin typeface="Times" charset="0"/>
                <a:ea typeface="Times" charset="0"/>
                <a:cs typeface="Times" charset="0"/>
              </a:rPr>
              <a:t>Ad </a:t>
            </a:r>
            <a:r>
              <a:rPr lang="en-US" i="1" dirty="0" err="1">
                <a:solidFill>
                  <a:srgbClr val="000000"/>
                </a:solidFill>
                <a:latin typeface="Times" charset="0"/>
                <a:ea typeface="Times" charset="0"/>
                <a:cs typeface="Times" charset="0"/>
              </a:rPr>
              <a:t>astra</a:t>
            </a:r>
            <a:r>
              <a:rPr lang="en-US" dirty="0">
                <a:solidFill>
                  <a:srgbClr val="000000"/>
                </a:solidFill>
                <a:latin typeface="Times" charset="0"/>
                <a:ea typeface="Times" charset="0"/>
                <a:cs typeface="Times" charset="0"/>
              </a:rPr>
              <a:t> Deanna!!! </a:t>
            </a:r>
          </a:p>
          <a:p>
            <a:pPr algn="just"/>
            <a:r>
              <a:rPr lang="en-US" dirty="0">
                <a:latin typeface="Times" charset="0"/>
                <a:ea typeface="Times" charset="0"/>
                <a:cs typeface="Times" charset="0"/>
              </a:rPr>
              <a:t/>
            </a:r>
            <a:br>
              <a:rPr lang="en-US" dirty="0">
                <a:latin typeface="Times" charset="0"/>
                <a:ea typeface="Times" charset="0"/>
                <a:cs typeface="Times" charset="0"/>
              </a:rPr>
            </a:br>
            <a:r>
              <a:rPr lang="en-US" dirty="0">
                <a:solidFill>
                  <a:srgbClr val="000000"/>
                </a:solidFill>
                <a:latin typeface="Times" charset="0"/>
                <a:ea typeface="Times" charset="0"/>
                <a:cs typeface="Times" charset="0"/>
              </a:rPr>
              <a:t>Our upcoming star-major, Nicholas </a:t>
            </a:r>
            <a:r>
              <a:rPr lang="en-US" dirty="0" err="1">
                <a:solidFill>
                  <a:srgbClr val="000000"/>
                </a:solidFill>
                <a:latin typeface="Times" charset="0"/>
                <a:ea typeface="Times" charset="0"/>
                <a:cs typeface="Times" charset="0"/>
              </a:rPr>
              <a:t>Talarico</a:t>
            </a:r>
            <a:r>
              <a:rPr lang="en-US" dirty="0">
                <a:solidFill>
                  <a:srgbClr val="000000"/>
                </a:solidFill>
                <a:latin typeface="Times" charset="0"/>
                <a:ea typeface="Times" charset="0"/>
                <a:cs typeface="Times" charset="0"/>
              </a:rPr>
              <a:t>, was awarded a competitive and prestigious paid internship to teach English in Italy during the 2018-2019 academic year with the “English for Everybody” Program. This program is a collaborative effort between a group of Italian schools in Brescia, Italy, and Oxford, Bath, and Cardiff Universities in England. As an English language assistant, Nick will work in the classroom and collaborate with the host-teacher in creating effective and meaningful lesson plans. Well done, Nick! We are proud of your work! </a:t>
            </a:r>
          </a:p>
          <a:p>
            <a:pPr algn="just"/>
            <a:endParaRPr lang="en-US" dirty="0">
              <a:solidFill>
                <a:srgbClr val="000000"/>
              </a:solidFill>
              <a:latin typeface="Times" charset="0"/>
              <a:ea typeface="Times" charset="0"/>
              <a:cs typeface="Times" charset="0"/>
            </a:endParaRPr>
          </a:p>
          <a:p>
            <a:r>
              <a:rPr lang="en-US" dirty="0">
                <a:latin typeface="Times" charset="0"/>
                <a:ea typeface="Times" charset="0"/>
                <a:cs typeface="Times" charset="0"/>
              </a:rPr>
              <a:t>With this academic year behind us, the Italian section looks forward to another year of stellar and rewarding accomplishments!</a:t>
            </a:r>
          </a:p>
          <a:p>
            <a:r>
              <a:rPr lang="en-US" dirty="0"/>
              <a:t/>
            </a:r>
            <a:br>
              <a:rPr lang="en-US" dirty="0"/>
            </a:br>
            <a:endParaRPr lang="en-US" dirty="0"/>
          </a:p>
          <a:p>
            <a:r>
              <a:rPr lang="en-US" dirty="0"/>
              <a:t/>
            </a:r>
            <a:br>
              <a:rPr lang="en-US" dirty="0"/>
            </a:br>
            <a:endParaRPr lang="en-US" dirty="0"/>
          </a:p>
        </p:txBody>
      </p:sp>
    </p:spTree>
    <p:extLst>
      <p:ext uri="{BB962C8B-B14F-4D97-AF65-F5344CB8AC3E}">
        <p14:creationId xmlns:p14="http://schemas.microsoft.com/office/powerpoint/2010/main" val="1423623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300" y="223758"/>
            <a:ext cx="10058400" cy="1371600"/>
          </a:xfrm>
        </p:spPr>
        <p:txBody>
          <a:bodyPr/>
          <a:lstStyle/>
          <a:p>
            <a:r>
              <a:rPr lang="en-US" dirty="0"/>
              <a:t>Spanish Section</a:t>
            </a:r>
          </a:p>
        </p:txBody>
      </p:sp>
      <p:sp>
        <p:nvSpPr>
          <p:cNvPr id="3" name="Rectangle 2"/>
          <p:cNvSpPr/>
          <p:nvPr/>
        </p:nvSpPr>
        <p:spPr>
          <a:xfrm>
            <a:off x="808110" y="1301691"/>
            <a:ext cx="10783668" cy="5078313"/>
          </a:xfrm>
          <a:prstGeom prst="rect">
            <a:avLst/>
          </a:prstGeom>
        </p:spPr>
        <p:txBody>
          <a:bodyPr wrap="square">
            <a:spAutoFit/>
          </a:bodyPr>
          <a:lstStyle/>
          <a:p>
            <a:r>
              <a:rPr lang="en-US" dirty="0">
                <a:solidFill>
                  <a:srgbClr val="000000"/>
                </a:solidFill>
                <a:latin typeface="Times" charset="0"/>
                <a:ea typeface="Times" charset="0"/>
                <a:cs typeface="Times" charset="0"/>
              </a:rPr>
              <a:t>	The Spanish program enjoyed another successful academic year.  The basic language courses reflected healthy numbers, which speak to the continued interest students have in learning Spanish in order to communicate with our increasing Latino and Spanish-speaking communities in Connecticut. We have a growing number of students enrolling in our minor for Spanish for Health Professionals, which offers practical skills to communicate with Spanish-speaking patients and clients. We were very happy this year to induct several of our majors into Sigma Delta Pi, the Spanish Honor Society. Many of our graduating seniors completed a Bachelor of Science, received initial teaching certifications, and have already found employment in full time teaching positions. </a:t>
            </a:r>
          </a:p>
          <a:p>
            <a:endParaRPr lang="en-US" dirty="0">
              <a:solidFill>
                <a:srgbClr val="000000"/>
              </a:solidFill>
              <a:latin typeface="Times" charset="0"/>
              <a:ea typeface="Times" charset="0"/>
              <a:cs typeface="Times" charset="0"/>
            </a:endParaRPr>
          </a:p>
          <a:p>
            <a:r>
              <a:rPr lang="en-US" dirty="0">
                <a:solidFill>
                  <a:srgbClr val="000000"/>
                </a:solidFill>
                <a:latin typeface="Times" charset="0"/>
                <a:ea typeface="Times" charset="0"/>
                <a:cs typeface="Times" charset="0"/>
              </a:rPr>
              <a:t>	This summer, we piloted a very successful internship program with Junta for Progressive Action in New Haven. Two of our student majors, Nelly Quito and </a:t>
            </a:r>
            <a:r>
              <a:rPr lang="en-US" dirty="0" err="1">
                <a:solidFill>
                  <a:srgbClr val="000000"/>
                </a:solidFill>
                <a:latin typeface="Times" charset="0"/>
                <a:ea typeface="Times" charset="0"/>
                <a:cs typeface="Times" charset="0"/>
              </a:rPr>
              <a:t>María</a:t>
            </a:r>
            <a:r>
              <a:rPr lang="en-US" dirty="0">
                <a:solidFill>
                  <a:srgbClr val="000000"/>
                </a:solidFill>
                <a:latin typeface="Times" charset="0"/>
                <a:ea typeface="Times" charset="0"/>
                <a:cs typeface="Times" charset="0"/>
              </a:rPr>
              <a:t> </a:t>
            </a:r>
            <a:r>
              <a:rPr lang="en-US" dirty="0" err="1">
                <a:solidFill>
                  <a:srgbClr val="000000"/>
                </a:solidFill>
                <a:latin typeface="Times" charset="0"/>
                <a:ea typeface="Times" charset="0"/>
                <a:cs typeface="Times" charset="0"/>
              </a:rPr>
              <a:t>Beltrán</a:t>
            </a:r>
            <a:r>
              <a:rPr lang="en-US" dirty="0">
                <a:solidFill>
                  <a:srgbClr val="000000"/>
                </a:solidFill>
                <a:latin typeface="Times" charset="0"/>
                <a:ea typeface="Times" charset="0"/>
                <a:cs typeface="Times" charset="0"/>
              </a:rPr>
              <a:t>, worked as interns with the agency’s Spanish-speaking clients in areas of advocacy, voter registration, health, immigration, youth programs, housing, and other services.  Our students reported that their experience was both educational and life changing. We plan to continue our partnership with Junta in the following semesters. </a:t>
            </a:r>
          </a:p>
          <a:p>
            <a:endParaRPr lang="en-US" dirty="0">
              <a:solidFill>
                <a:srgbClr val="000000"/>
              </a:solidFill>
              <a:latin typeface="Times" charset="0"/>
              <a:ea typeface="Times" charset="0"/>
              <a:cs typeface="Times" charset="0"/>
            </a:endParaRPr>
          </a:p>
          <a:p>
            <a:r>
              <a:rPr lang="en-US" dirty="0">
                <a:solidFill>
                  <a:srgbClr val="000000"/>
                </a:solidFill>
                <a:latin typeface="Times" charset="0"/>
                <a:ea typeface="Times" charset="0"/>
                <a:cs typeface="Times" charset="0"/>
              </a:rPr>
              <a:t>During the Spring semester, Celina </a:t>
            </a:r>
            <a:r>
              <a:rPr lang="en-US" dirty="0" err="1">
                <a:solidFill>
                  <a:srgbClr val="000000"/>
                </a:solidFill>
                <a:latin typeface="Times" charset="0"/>
                <a:ea typeface="Times" charset="0"/>
                <a:cs typeface="Times" charset="0"/>
              </a:rPr>
              <a:t>Fernández</a:t>
            </a:r>
            <a:r>
              <a:rPr lang="en-US" dirty="0">
                <a:solidFill>
                  <a:srgbClr val="000000"/>
                </a:solidFill>
                <a:latin typeface="Times" charset="0"/>
                <a:ea typeface="Times" charset="0"/>
                <a:cs typeface="Times" charset="0"/>
              </a:rPr>
              <a:t>, one of our students in SPA300, Composition, wrote an essay about displaced families from Puerto Rico seeking emergency housing in Connecticut due to hurricane </a:t>
            </a:r>
            <a:r>
              <a:rPr lang="en-US" dirty="0" err="1">
                <a:solidFill>
                  <a:srgbClr val="000000"/>
                </a:solidFill>
                <a:latin typeface="Times" charset="0"/>
                <a:ea typeface="Times" charset="0"/>
                <a:cs typeface="Times" charset="0"/>
              </a:rPr>
              <a:t>María</a:t>
            </a:r>
            <a:r>
              <a:rPr lang="en-US" dirty="0">
                <a:solidFill>
                  <a:srgbClr val="000000"/>
                </a:solidFill>
                <a:latin typeface="Times" charset="0"/>
                <a:ea typeface="Times" charset="0"/>
                <a:cs typeface="Times" charset="0"/>
              </a:rPr>
              <a:t>. She presented her paper in April at the Annual Conference of the CT Chapter of the American Association of Teachers of Spanish and Portuguese. </a:t>
            </a:r>
            <a:endParaRPr lang="en-US" dirty="0">
              <a:latin typeface="Times" charset="0"/>
              <a:ea typeface="Times" charset="0"/>
              <a:cs typeface="Times" charset="0"/>
            </a:endParaRPr>
          </a:p>
        </p:txBody>
      </p:sp>
    </p:spTree>
    <p:extLst>
      <p:ext uri="{BB962C8B-B14F-4D97-AF65-F5344CB8AC3E}">
        <p14:creationId xmlns:p14="http://schemas.microsoft.com/office/powerpoint/2010/main" val="11899418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0" y="787015"/>
            <a:ext cx="10058400" cy="3416320"/>
          </a:xfrm>
          <a:prstGeom prst="rect">
            <a:avLst/>
          </a:prstGeom>
        </p:spPr>
        <p:txBody>
          <a:bodyPr wrap="square">
            <a:spAutoFit/>
          </a:bodyPr>
          <a:lstStyle/>
          <a:p>
            <a:r>
              <a:rPr lang="en-US" dirty="0">
                <a:solidFill>
                  <a:srgbClr val="000000"/>
                </a:solidFill>
                <a:latin typeface="Cambria" charset="0"/>
              </a:rPr>
              <a:t>	In regards to faculty, in the Fall, Dr. Jesse Gleason successfully coordinated the basic language program and implemented a new textbook. We welcomed Dr. William Flores, who is successfully coordinating our program for Spanish for Health Professionals. Dr. Rubén </a:t>
            </a:r>
            <a:r>
              <a:rPr lang="en-US" dirty="0" err="1">
                <a:solidFill>
                  <a:srgbClr val="000000"/>
                </a:solidFill>
                <a:latin typeface="Cambria" charset="0"/>
              </a:rPr>
              <a:t>Pelayo</a:t>
            </a:r>
            <a:r>
              <a:rPr lang="en-US" dirty="0">
                <a:solidFill>
                  <a:srgbClr val="000000"/>
                </a:solidFill>
                <a:latin typeface="Cambria" charset="0"/>
              </a:rPr>
              <a:t> returned in the Spring after a leave of absence. We welcomed three new adjunct instructors, </a:t>
            </a:r>
            <a:r>
              <a:rPr lang="en-US" dirty="0" err="1">
                <a:solidFill>
                  <a:srgbClr val="000000"/>
                </a:solidFill>
                <a:latin typeface="Cambria" charset="0"/>
              </a:rPr>
              <a:t>Genoveva</a:t>
            </a:r>
            <a:r>
              <a:rPr lang="en-US" dirty="0">
                <a:solidFill>
                  <a:srgbClr val="000000"/>
                </a:solidFill>
                <a:latin typeface="Cambria" charset="0"/>
              </a:rPr>
              <a:t> Castro, Olga </a:t>
            </a:r>
            <a:r>
              <a:rPr lang="en-US" dirty="0" err="1">
                <a:solidFill>
                  <a:srgbClr val="000000"/>
                </a:solidFill>
                <a:latin typeface="Cambria" charset="0"/>
              </a:rPr>
              <a:t>Corchero</a:t>
            </a:r>
            <a:r>
              <a:rPr lang="en-US" dirty="0">
                <a:solidFill>
                  <a:srgbClr val="000000"/>
                </a:solidFill>
                <a:latin typeface="Cambria" charset="0"/>
              </a:rPr>
              <a:t> Jiménez, and Karen Carrasco; and we welcomed back </a:t>
            </a:r>
            <a:r>
              <a:rPr lang="en-US" dirty="0" err="1">
                <a:solidFill>
                  <a:srgbClr val="000000"/>
                </a:solidFill>
                <a:latin typeface="Cambria" charset="0"/>
              </a:rPr>
              <a:t>Isorina</a:t>
            </a:r>
            <a:r>
              <a:rPr lang="en-US" dirty="0">
                <a:solidFill>
                  <a:srgbClr val="000000"/>
                </a:solidFill>
                <a:latin typeface="Cambria" charset="0"/>
              </a:rPr>
              <a:t> Gibbons. They all joined our team of excellent and dynamic team of instructors. </a:t>
            </a:r>
          </a:p>
          <a:p>
            <a:endParaRPr lang="en-US" dirty="0">
              <a:solidFill>
                <a:srgbClr val="000000"/>
              </a:solidFill>
              <a:latin typeface="Cambria" charset="0"/>
            </a:endParaRPr>
          </a:p>
          <a:p>
            <a:r>
              <a:rPr lang="en-US" dirty="0" smtClean="0">
                <a:solidFill>
                  <a:srgbClr val="000000"/>
                </a:solidFill>
                <a:latin typeface="Cambria" charset="0"/>
              </a:rPr>
              <a:t>	For </a:t>
            </a:r>
            <a:r>
              <a:rPr lang="en-US" dirty="0">
                <a:solidFill>
                  <a:srgbClr val="000000"/>
                </a:solidFill>
                <a:latin typeface="Cambria" charset="0"/>
              </a:rPr>
              <a:t>Fall 2018, there are changes in program leadership. Dr. </a:t>
            </a:r>
            <a:r>
              <a:rPr lang="en-US" dirty="0" err="1">
                <a:solidFill>
                  <a:srgbClr val="000000"/>
                </a:solidFill>
                <a:latin typeface="Cambria" charset="0"/>
              </a:rPr>
              <a:t>Miaowei</a:t>
            </a:r>
            <a:r>
              <a:rPr lang="en-US" dirty="0">
                <a:solidFill>
                  <a:srgbClr val="000000"/>
                </a:solidFill>
                <a:latin typeface="Cambria" charset="0"/>
              </a:rPr>
              <a:t> </a:t>
            </a:r>
            <a:r>
              <a:rPr lang="en-US" dirty="0" err="1">
                <a:solidFill>
                  <a:srgbClr val="000000"/>
                </a:solidFill>
                <a:latin typeface="Cambria" charset="0"/>
              </a:rPr>
              <a:t>Weng</a:t>
            </a:r>
            <a:r>
              <a:rPr lang="en-US" dirty="0">
                <a:solidFill>
                  <a:srgbClr val="000000"/>
                </a:solidFill>
                <a:latin typeface="Cambria" charset="0"/>
              </a:rPr>
              <a:t> is the new Program Coordinator and Dr. William Flores is Coordinator of both the Basic Language Program and Spanish for Health Professionals. </a:t>
            </a:r>
            <a:endParaRPr lang="en-US" dirty="0"/>
          </a:p>
          <a:p>
            <a:r>
              <a:rPr lang="en-US" dirty="0"/>
              <a:t/>
            </a:r>
            <a:br>
              <a:rPr lang="en-US" dirty="0"/>
            </a:br>
            <a:endParaRPr lang="en-US" dirty="0"/>
          </a:p>
        </p:txBody>
      </p:sp>
    </p:spTree>
    <p:extLst>
      <p:ext uri="{BB962C8B-B14F-4D97-AF65-F5344CB8AC3E}">
        <p14:creationId xmlns:p14="http://schemas.microsoft.com/office/powerpoint/2010/main" val="1019389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33576"/>
            <a:ext cx="10058400" cy="1371600"/>
          </a:xfrm>
        </p:spPr>
        <p:txBody>
          <a:bodyPr/>
          <a:lstStyle/>
          <a:p>
            <a:r>
              <a:rPr lang="en-US" dirty="0"/>
              <a:t>Medical Spanish Program</a:t>
            </a:r>
          </a:p>
        </p:txBody>
      </p:sp>
      <p:sp>
        <p:nvSpPr>
          <p:cNvPr id="3" name="Content Placeholder 2"/>
          <p:cNvSpPr>
            <a:spLocks noGrp="1"/>
          </p:cNvSpPr>
          <p:nvPr>
            <p:ph sz="half" idx="1"/>
          </p:nvPr>
        </p:nvSpPr>
        <p:spPr>
          <a:xfrm>
            <a:off x="2702988" y="1978660"/>
            <a:ext cx="5526612" cy="5110480"/>
          </a:xfrm>
        </p:spPr>
        <p:txBody>
          <a:bodyPr>
            <a:normAutofit fontScale="92500" lnSpcReduction="20000"/>
          </a:bodyPr>
          <a:lstStyle/>
          <a:p>
            <a:pPr marL="0" indent="0">
              <a:buNone/>
            </a:pPr>
            <a:r>
              <a:rPr lang="en-US" sz="1900" dirty="0">
                <a:latin typeface="Times" charset="0"/>
                <a:ea typeface="Times" charset="0"/>
                <a:cs typeface="Times" charset="0"/>
              </a:rPr>
              <a:t>	Coral Jimenez is the first graduate of the minor in Medical Spanish for Health and Human Service professionals, which launched in 2015. She is a recipient of the Undergraduate Research and Creativity Grant and the Dean’s Health and Human Service Award, and has presented her research in the field of Communication Disorders at national conventions. Coral will continue studying at Southern as she works toward her Master’s degree in Communications Disorders. She plans to continue to use Spanish as she has done while working as a Certified Nursing Assistant for the last four years. As President of the Culture Competence Club, she enjoys doing community service and also serves at a women and children’s center, and coordinates fundraising events for orphanages overseas. As part of her minor in Medical Spanish, Coral interned at the SCSU’s Centre for Communication Disorders, where she did important work translating many of the Centre’s forms from English into Spanish.</a:t>
            </a:r>
          </a:p>
          <a:p>
            <a:pPr marL="0" indent="0">
              <a:buNone/>
            </a:pPr>
            <a:r>
              <a:rPr lang="en-US" dirty="0"/>
              <a:t/>
            </a:r>
            <a:br>
              <a:rPr lang="en-US" dirty="0"/>
            </a:br>
            <a:endParaRPr lang="en-US" dirty="0"/>
          </a:p>
        </p:txBody>
      </p:sp>
      <p:pic>
        <p:nvPicPr>
          <p:cNvPr id="5" name="Content Placeholder 4"/>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097" t="11100" r="-1" b="13931"/>
          <a:stretch/>
        </p:blipFill>
        <p:spPr>
          <a:xfrm>
            <a:off x="342900" y="2082800"/>
            <a:ext cx="2235200" cy="3225800"/>
          </a:xfr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7058" b="15001"/>
          <a:stretch/>
        </p:blipFill>
        <p:spPr>
          <a:xfrm>
            <a:off x="8229600" y="2082800"/>
            <a:ext cx="3644900" cy="3365500"/>
          </a:xfrm>
          <a:prstGeom prst="rect">
            <a:avLst/>
          </a:prstGeom>
        </p:spPr>
      </p:pic>
    </p:spTree>
    <p:extLst>
      <p:ext uri="{BB962C8B-B14F-4D97-AF65-F5344CB8AC3E}">
        <p14:creationId xmlns:p14="http://schemas.microsoft.com/office/powerpoint/2010/main" val="997946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100" y="281940"/>
            <a:ext cx="10058400" cy="1371600"/>
          </a:xfrm>
        </p:spPr>
        <p:txBody>
          <a:bodyPr/>
          <a:lstStyle/>
          <a:p>
            <a:r>
              <a:rPr lang="en-US" dirty="0"/>
              <a:t>M.A. in Romance Languages</a:t>
            </a:r>
          </a:p>
        </p:txBody>
      </p:sp>
      <p:sp>
        <p:nvSpPr>
          <p:cNvPr id="3" name="Content Placeholder 2"/>
          <p:cNvSpPr>
            <a:spLocks noGrp="1"/>
          </p:cNvSpPr>
          <p:nvPr>
            <p:ph sz="half" idx="1"/>
          </p:nvPr>
        </p:nvSpPr>
        <p:spPr>
          <a:xfrm>
            <a:off x="4445000" y="1291431"/>
            <a:ext cx="6946900" cy="4991100"/>
          </a:xfrm>
          <a:solidFill>
            <a:srgbClr val="FFC000"/>
          </a:solidFill>
        </p:spPr>
        <p:txBody>
          <a:bodyPr>
            <a:noAutofit/>
          </a:bodyPr>
          <a:lstStyle/>
          <a:p>
            <a:pPr marL="0" indent="0">
              <a:buNone/>
            </a:pPr>
            <a:r>
              <a:rPr lang="en-US" dirty="0">
                <a:latin typeface="Times" charset="0"/>
                <a:ea typeface="Times" charset="0"/>
                <a:cs typeface="Times" charset="0"/>
              </a:rPr>
              <a:t>	The year of 2017-18 has been a productive and transitional year for the M.A. in Romance Languages. The two-year program that we started in 2015-16 has brought great success. The cohort of students who joined the program in Fall 2016 are graduating in Spring 2018. Six students, including four students of Spanish, one in French and one in Italian, completed the degree requirements and successfully graduated from the program. Seven more students will continue working with their advisors on the capstone courses and we expect to graduate them in 2018-19. Being one of the two SCSU graduate programs that have had the highest enrollment among all four CSU campuses in the past four years, the M.A. in Romance Languages has grown steadily.</a:t>
            </a:r>
          </a:p>
          <a:p>
            <a:pPr marL="0" indent="0">
              <a:buNone/>
            </a:pPr>
            <a:r>
              <a:rPr lang="en-US" dirty="0">
                <a:latin typeface="Times" charset="0"/>
                <a:ea typeface="Times" charset="0"/>
                <a:cs typeface="Times" charset="0"/>
              </a:rPr>
              <a:t>	Embracing the challenges and rapid changes in the new era of education, the M.A. in Romance Languages has taken new steps in program renovation. </a:t>
            </a:r>
            <a:r>
              <a:rPr lang="en-US" b="1" dirty="0">
                <a:latin typeface="Times" charset="0"/>
                <a:ea typeface="Times" charset="0"/>
                <a:cs typeface="Times" charset="0"/>
              </a:rPr>
              <a:t>After exploring a variety of options and possibilities, we decided to incorporate an accelerated Master’s program into our current program and the program coordinator has been working closely with the Graduate School on it</a:t>
            </a:r>
            <a:r>
              <a:rPr lang="en-US" dirty="0">
                <a:latin typeface="Times" charset="0"/>
                <a:ea typeface="Times" charset="0"/>
                <a:cs typeface="Times" charset="0"/>
              </a:rPr>
              <a:t>. </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37158" y="1527968"/>
            <a:ext cx="3565922" cy="4754563"/>
          </a:xfrm>
        </p:spPr>
      </p:pic>
    </p:spTree>
    <p:extLst>
      <p:ext uri="{BB962C8B-B14F-4D97-AF65-F5344CB8AC3E}">
        <p14:creationId xmlns:p14="http://schemas.microsoft.com/office/powerpoint/2010/main" val="4141256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89818" y="947738"/>
            <a:ext cx="3329781" cy="4994673"/>
          </a:xfrm>
        </p:spPr>
      </p:pic>
      <p:sp>
        <p:nvSpPr>
          <p:cNvPr id="5" name="Title 1"/>
          <p:cNvSpPr>
            <a:spLocks noGrp="1"/>
          </p:cNvSpPr>
          <p:nvPr>
            <p:ph sz="half" idx="2"/>
          </p:nvPr>
        </p:nvSpPr>
        <p:spPr>
          <a:xfrm>
            <a:off x="5265420" y="1099820"/>
            <a:ext cx="5745480" cy="4665980"/>
          </a:xfrm>
        </p:spPr>
        <p:txBody>
          <a:bodyPr/>
          <a:lstStyle/>
          <a:p>
            <a:pPr marL="0" indent="0">
              <a:buNone/>
            </a:pPr>
            <a:r>
              <a:rPr lang="en-US" dirty="0">
                <a:latin typeface="Times" charset="0"/>
                <a:ea typeface="Times" charset="0"/>
                <a:cs typeface="Times" charset="0"/>
              </a:rPr>
              <a:t>	The degree map of the Accelerated Master’s program will also be a great opportunity for the program to consider productive curriculum changes. We expect the new program will make our programs more attractive and better serve our students.</a:t>
            </a:r>
            <a:br>
              <a:rPr lang="en-US" dirty="0">
                <a:latin typeface="Times" charset="0"/>
                <a:ea typeface="Times" charset="0"/>
                <a:cs typeface="Times" charset="0"/>
              </a:rPr>
            </a:br>
            <a:r>
              <a:rPr lang="en-US" dirty="0">
                <a:latin typeface="Times" charset="0"/>
                <a:ea typeface="Times" charset="0"/>
                <a:cs typeface="Times" charset="0"/>
              </a:rPr>
              <a:t>	The current M.A. coordinator, Dr. </a:t>
            </a:r>
            <a:r>
              <a:rPr lang="en-US" dirty="0" err="1">
                <a:latin typeface="Times" charset="0"/>
                <a:ea typeface="Times" charset="0"/>
                <a:cs typeface="Times" charset="0"/>
              </a:rPr>
              <a:t>Miaowei</a:t>
            </a:r>
            <a:r>
              <a:rPr lang="en-US" dirty="0">
                <a:latin typeface="Times" charset="0"/>
                <a:ea typeface="Times" charset="0"/>
                <a:cs typeface="Times" charset="0"/>
              </a:rPr>
              <a:t> </a:t>
            </a:r>
            <a:r>
              <a:rPr lang="en-US" dirty="0" err="1">
                <a:latin typeface="Times" charset="0"/>
                <a:ea typeface="Times" charset="0"/>
                <a:cs typeface="Times" charset="0"/>
              </a:rPr>
              <a:t>Weng</a:t>
            </a:r>
            <a:r>
              <a:rPr lang="en-US" dirty="0">
                <a:latin typeface="Times" charset="0"/>
                <a:ea typeface="Times" charset="0"/>
                <a:cs typeface="Times" charset="0"/>
              </a:rPr>
              <a:t>, finishes her term in 2018-19. Due to her Sabbatical Leave, Dr. Rafael Hernández will start the coordination of the program in Spring 2019. We have confidence that the M.A. in Romance Languages will continue to thrive under new leadership.</a:t>
            </a:r>
            <a:br>
              <a:rPr lang="en-US" dirty="0">
                <a:latin typeface="Times" charset="0"/>
                <a:ea typeface="Times" charset="0"/>
                <a:cs typeface="Times" charset="0"/>
              </a:rPr>
            </a:br>
            <a:endParaRPr lang="en-US" dirty="0">
              <a:latin typeface="Times" charset="0"/>
              <a:ea typeface="Times" charset="0"/>
              <a:cs typeface="Times" charset="0"/>
            </a:endParaRPr>
          </a:p>
        </p:txBody>
      </p:sp>
    </p:spTree>
    <p:extLst>
      <p:ext uri="{BB962C8B-B14F-4D97-AF65-F5344CB8AC3E}">
        <p14:creationId xmlns:p14="http://schemas.microsoft.com/office/powerpoint/2010/main" val="12520424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563" y="239156"/>
            <a:ext cx="10795000" cy="1371600"/>
          </a:xfrm>
        </p:spPr>
        <p:txBody>
          <a:bodyPr>
            <a:normAutofit fontScale="90000"/>
          </a:bodyPr>
          <a:lstStyle/>
          <a:p>
            <a:r>
              <a:rPr lang="en-US" dirty="0"/>
              <a:t>World Languages Certification Program</a:t>
            </a:r>
          </a:p>
        </p:txBody>
      </p:sp>
      <p:pic>
        <p:nvPicPr>
          <p:cNvPr id="1028" name="Picture 4" descr="https://lh3.googleusercontent.com/KbieJedvIFIeKCdZWjasNTAwzgiOX8MvgdsdVuIu2_0Mwt5PUxXjBJ0fOVRm-ohTYfyQ89HINbSG6yF5BWLpOQ-lkZAWzaDqQQRfAy1qmXyI5Tj1OvwtN2eyh9qsxeyWr74g3Jd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6858000" y="1699220"/>
            <a:ext cx="4754563" cy="356592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858000" y="5406506"/>
            <a:ext cx="4869974" cy="1477328"/>
          </a:xfrm>
          <a:prstGeom prst="rect">
            <a:avLst/>
          </a:prstGeom>
        </p:spPr>
        <p:txBody>
          <a:bodyPr wrap="square">
            <a:spAutoFit/>
          </a:bodyPr>
          <a:lstStyle/>
          <a:p>
            <a:r>
              <a:rPr lang="en-US" b="1" i="1" dirty="0">
                <a:solidFill>
                  <a:srgbClr val="000000"/>
                </a:solidFill>
                <a:latin typeface="Abadi MT Condensed Extra Bold" charset="0"/>
                <a:ea typeface="Abadi MT Condensed Extra Bold" charset="0"/>
                <a:cs typeface="Abadi MT Condensed Extra Bold" charset="0"/>
              </a:rPr>
              <a:t>(Right) Dr. </a:t>
            </a:r>
            <a:r>
              <a:rPr lang="en-US" b="1" i="1" dirty="0" err="1">
                <a:solidFill>
                  <a:srgbClr val="000000"/>
                </a:solidFill>
                <a:latin typeface="Abadi MT Condensed Extra Bold" charset="0"/>
                <a:ea typeface="Abadi MT Condensed Extra Bold" charset="0"/>
                <a:cs typeface="Abadi MT Condensed Extra Bold" charset="0"/>
              </a:rPr>
              <a:t>Miaowei</a:t>
            </a:r>
            <a:r>
              <a:rPr lang="en-US" b="1" i="1" dirty="0">
                <a:solidFill>
                  <a:srgbClr val="000000"/>
                </a:solidFill>
                <a:latin typeface="Abadi MT Condensed Extra Bold" charset="0"/>
                <a:ea typeface="Abadi MT Condensed Extra Bold" charset="0"/>
                <a:cs typeface="Abadi MT Condensed Extra Bold" charset="0"/>
              </a:rPr>
              <a:t> </a:t>
            </a:r>
            <a:r>
              <a:rPr lang="en-US" b="1" i="1" dirty="0" err="1">
                <a:solidFill>
                  <a:srgbClr val="000000"/>
                </a:solidFill>
                <a:latin typeface="Abadi MT Condensed Extra Bold" charset="0"/>
                <a:ea typeface="Abadi MT Condensed Extra Bold" charset="0"/>
                <a:cs typeface="Abadi MT Condensed Extra Bold" charset="0"/>
              </a:rPr>
              <a:t>Weng</a:t>
            </a:r>
            <a:r>
              <a:rPr lang="en-US" b="1" i="1" dirty="0">
                <a:solidFill>
                  <a:srgbClr val="000000"/>
                </a:solidFill>
                <a:latin typeface="Abadi MT Condensed Extra Bold" charset="0"/>
                <a:ea typeface="Abadi MT Condensed Extra Bold" charset="0"/>
                <a:cs typeface="Abadi MT Condensed Extra Bold" charset="0"/>
              </a:rPr>
              <a:t> and Dr. Jesse Gleason representing </a:t>
            </a:r>
            <a:r>
              <a:rPr lang="en-US" b="1" i="1" dirty="0" err="1">
                <a:solidFill>
                  <a:srgbClr val="000000"/>
                </a:solidFill>
                <a:latin typeface="Abadi MT Condensed Extra Bold" charset="0"/>
                <a:ea typeface="Abadi MT Condensed Extra Bold" charset="0"/>
                <a:cs typeface="Abadi MT Condensed Extra Bold" charset="0"/>
              </a:rPr>
              <a:t>Southern’s</a:t>
            </a:r>
            <a:r>
              <a:rPr lang="en-US" b="1" i="1" dirty="0">
                <a:solidFill>
                  <a:srgbClr val="000000"/>
                </a:solidFill>
                <a:latin typeface="Abadi MT Condensed Extra Bold" charset="0"/>
                <a:ea typeface="Abadi MT Condensed Extra Bold" charset="0"/>
                <a:cs typeface="Abadi MT Condensed Extra Bold" charset="0"/>
              </a:rPr>
              <a:t> World Language Programs at the 2017 CT COLT Conference</a:t>
            </a:r>
            <a:endParaRPr lang="en-US" b="1" i="1" dirty="0">
              <a:latin typeface="Abadi MT Condensed Extra Bold" charset="0"/>
              <a:ea typeface="Abadi MT Condensed Extra Bold" charset="0"/>
              <a:cs typeface="Abadi MT Condensed Extra Bold" charset="0"/>
            </a:endParaRPr>
          </a:p>
          <a:p>
            <a:r>
              <a:rPr lang="en-US" b="1" i="1" dirty="0">
                <a:latin typeface="Abadi MT Condensed Extra Bold" charset="0"/>
                <a:ea typeface="Abadi MT Condensed Extra Bold" charset="0"/>
                <a:cs typeface="Abadi MT Condensed Extra Bold" charset="0"/>
              </a:rPr>
              <a:t/>
            </a:r>
            <a:br>
              <a:rPr lang="en-US" b="1" i="1" dirty="0">
                <a:latin typeface="Abadi MT Condensed Extra Bold" charset="0"/>
                <a:ea typeface="Abadi MT Condensed Extra Bold" charset="0"/>
                <a:cs typeface="Abadi MT Condensed Extra Bold" charset="0"/>
              </a:rPr>
            </a:br>
            <a:endParaRPr lang="en-US" b="1" i="1" dirty="0">
              <a:latin typeface="Abadi MT Condensed Extra Bold" charset="0"/>
              <a:ea typeface="Abadi MT Condensed Extra Bold" charset="0"/>
              <a:cs typeface="Abadi MT Condensed Extra Bold" charset="0"/>
            </a:endParaRPr>
          </a:p>
        </p:txBody>
      </p:sp>
      <p:sp>
        <p:nvSpPr>
          <p:cNvPr id="10" name="Rectangle 9"/>
          <p:cNvSpPr/>
          <p:nvPr/>
        </p:nvSpPr>
        <p:spPr>
          <a:xfrm>
            <a:off x="579708" y="1434120"/>
            <a:ext cx="5981700" cy="4801314"/>
          </a:xfrm>
          <a:prstGeom prst="rect">
            <a:avLst/>
          </a:prstGeom>
        </p:spPr>
        <p:txBody>
          <a:bodyPr wrap="square">
            <a:spAutoFit/>
          </a:bodyPr>
          <a:lstStyle/>
          <a:p>
            <a:r>
              <a:rPr lang="en-US" dirty="0">
                <a:solidFill>
                  <a:srgbClr val="000000"/>
                </a:solidFill>
                <a:latin typeface="Times" charset="0"/>
                <a:ea typeface="Times" charset="0"/>
                <a:cs typeface="Times" charset="0"/>
              </a:rPr>
              <a:t>	This year has been an exciting year for students in the World Language Teacher Certification program at Southern. With many activities, projects, classes, outreach, and professional development opportunities, there has been no shortage of activity. In the fall, a group of professors and students from the World Languages and Literatures Department attended and presented at the annual Connecticut Council of Language Teachers (CT COLT) Conference at the Radisson Hotel in Cromwell. </a:t>
            </a:r>
            <a:r>
              <a:rPr lang="en-US" dirty="0">
                <a:latin typeface="Times" charset="0"/>
                <a:ea typeface="Times" charset="0"/>
                <a:cs typeface="Times" charset="0"/>
              </a:rPr>
              <a:t>In the spring of 2018, the program was overwhelmed with pride to have five fantastic students graduate with their BS in Spanish and will now be eligible to seek CT State Certification in secondary Spanish. These excellent students (now soon to be teachers), listed in alphabetical order include: Andrew </a:t>
            </a:r>
            <a:r>
              <a:rPr lang="en-US" dirty="0" err="1">
                <a:latin typeface="Times" charset="0"/>
                <a:ea typeface="Times" charset="0"/>
                <a:cs typeface="Times" charset="0"/>
              </a:rPr>
              <a:t>Catapano</a:t>
            </a:r>
            <a:r>
              <a:rPr lang="en-US" dirty="0">
                <a:latin typeface="Times" charset="0"/>
                <a:ea typeface="Times" charset="0"/>
                <a:cs typeface="Times" charset="0"/>
              </a:rPr>
              <a:t>, Alexandra </a:t>
            </a:r>
            <a:r>
              <a:rPr lang="en-US" dirty="0" err="1">
                <a:latin typeface="Times" charset="0"/>
                <a:ea typeface="Times" charset="0"/>
                <a:cs typeface="Times" charset="0"/>
              </a:rPr>
              <a:t>Ciucanu</a:t>
            </a:r>
            <a:r>
              <a:rPr lang="en-US" dirty="0">
                <a:latin typeface="Times" charset="0"/>
                <a:ea typeface="Times" charset="0"/>
                <a:cs typeface="Times" charset="0"/>
              </a:rPr>
              <a:t>, </a:t>
            </a:r>
            <a:r>
              <a:rPr lang="en-US" dirty="0" err="1">
                <a:latin typeface="Times" charset="0"/>
                <a:ea typeface="Times" charset="0"/>
                <a:cs typeface="Times" charset="0"/>
              </a:rPr>
              <a:t>Verónica</a:t>
            </a:r>
            <a:r>
              <a:rPr lang="en-US" dirty="0">
                <a:latin typeface="Times" charset="0"/>
                <a:ea typeface="Times" charset="0"/>
                <a:cs typeface="Times" charset="0"/>
              </a:rPr>
              <a:t> </a:t>
            </a:r>
            <a:r>
              <a:rPr lang="en-US" dirty="0" err="1">
                <a:latin typeface="Times" charset="0"/>
                <a:ea typeface="Times" charset="0"/>
                <a:cs typeface="Times" charset="0"/>
              </a:rPr>
              <a:t>Egas</a:t>
            </a:r>
            <a:r>
              <a:rPr lang="en-US" dirty="0">
                <a:latin typeface="Times" charset="0"/>
                <a:ea typeface="Times" charset="0"/>
                <a:cs typeface="Times" charset="0"/>
              </a:rPr>
              <a:t>, Stephanie Sanchez, and Abner </a:t>
            </a:r>
            <a:r>
              <a:rPr lang="en-US" dirty="0" err="1">
                <a:latin typeface="Times" charset="0"/>
                <a:ea typeface="Times" charset="0"/>
                <a:cs typeface="Times" charset="0"/>
              </a:rPr>
              <a:t>Yanes</a:t>
            </a:r>
            <a:r>
              <a:rPr lang="en-US" dirty="0">
                <a:latin typeface="Times" charset="0"/>
                <a:ea typeface="Times" charset="0"/>
                <a:cs typeface="Times" charset="0"/>
              </a:rPr>
              <a:t>. A huge congratulations again to these students! Our hearts are full for you.</a:t>
            </a:r>
          </a:p>
        </p:txBody>
      </p:sp>
    </p:spTree>
    <p:extLst>
      <p:ext uri="{BB962C8B-B14F-4D97-AF65-F5344CB8AC3E}">
        <p14:creationId xmlns:p14="http://schemas.microsoft.com/office/powerpoint/2010/main" val="80510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1640" y="414338"/>
            <a:ext cx="6906260" cy="1371600"/>
          </a:xfrm>
        </p:spPr>
        <p:txBody>
          <a:bodyPr/>
          <a:lstStyle/>
          <a:p>
            <a:r>
              <a:rPr lang="en-US" dirty="0"/>
              <a:t>CHAIR’S REMARKS</a:t>
            </a:r>
          </a:p>
        </p:txBody>
      </p:sp>
      <p:sp>
        <p:nvSpPr>
          <p:cNvPr id="5" name="Content Placeholder 4"/>
          <p:cNvSpPr>
            <a:spLocks noGrp="1"/>
          </p:cNvSpPr>
          <p:nvPr>
            <p:ph sz="half" idx="1"/>
          </p:nvPr>
        </p:nvSpPr>
        <p:spPr>
          <a:xfrm>
            <a:off x="520700" y="1785938"/>
            <a:ext cx="8382000" cy="4614862"/>
          </a:xfrm>
        </p:spPr>
        <p:txBody>
          <a:bodyPr>
            <a:normAutofit lnSpcReduction="10000"/>
          </a:bodyPr>
          <a:lstStyle/>
          <a:p>
            <a:pPr marL="0" indent="0">
              <a:buNone/>
            </a:pPr>
            <a:r>
              <a:rPr lang="en-US" dirty="0">
                <a:latin typeface="Times" charset="0"/>
                <a:ea typeface="Times" charset="0"/>
                <a:cs typeface="Times" charset="0"/>
              </a:rPr>
              <a:t>	It is always an enormous pleasure to write the remarks for the Department’s annual newsletter. Every year I have served as chairperson of the Department is characterized by different challenges, projects and opportunities. This year was exceptional in many ways, but mostly in the area of major shifts with our human resources. The Department experienced a year of significant transition in filling vacant or temporary positions. Indeed, much of the year was spent stabilizing the Department, as we hired new colleagues and redeployed some of our current faculty members where there was a critical need. Dr. Elu Tu, who has been doing spectacular work directing our language labs for the last year and a half, was hired to join the Department on the tenure-track. Dr. Tu has transformed our lab in the short time she has already been with us, and I believe I can speak for the entire Department in expressing our excitement about the energy and vision Elu brings to the Department. On a less happy note, our cherished coordinator of World Language Teacher Certification and German, Dr. </a:t>
            </a:r>
            <a:r>
              <a:rPr lang="en-US" dirty="0" err="1">
                <a:latin typeface="Times" charset="0"/>
                <a:ea typeface="Times" charset="0"/>
                <a:cs typeface="Times" charset="0"/>
              </a:rPr>
              <a:t>Chrisitine</a:t>
            </a:r>
            <a:r>
              <a:rPr lang="en-US" dirty="0">
                <a:latin typeface="Times" charset="0"/>
                <a:ea typeface="Times" charset="0"/>
                <a:cs typeface="Times" charset="0"/>
              </a:rPr>
              <a:t> </a:t>
            </a:r>
            <a:r>
              <a:rPr lang="en-US" dirty="0" err="1">
                <a:latin typeface="Times" charset="0"/>
                <a:ea typeface="Times" charset="0"/>
                <a:cs typeface="Times" charset="0"/>
              </a:rPr>
              <a:t>Dombrowski</a:t>
            </a:r>
            <a:r>
              <a:rPr lang="en-US" dirty="0">
                <a:latin typeface="Times" charset="0"/>
                <a:ea typeface="Times" charset="0"/>
                <a:cs typeface="Times" charset="0"/>
              </a:rPr>
              <a:t>, resigned last summer due to medical reasons. We wish her well in this new phase of her life. After a rough transition semester, Dr. Jesse Gleason (TESOL and Spanish) stepped in to take over the position of Teacher Certification coordinator in the spring 2018 semester.</a:t>
            </a:r>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171745" y="2107089"/>
            <a:ext cx="2401221" cy="3116262"/>
          </a:xfrm>
        </p:spPr>
      </p:pic>
    </p:spTree>
    <p:extLst>
      <p:ext uri="{BB962C8B-B14F-4D97-AF65-F5344CB8AC3E}">
        <p14:creationId xmlns:p14="http://schemas.microsoft.com/office/powerpoint/2010/main" val="4627042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sz="half" idx="1"/>
          </p:nvPr>
        </p:nvSpPr>
        <p:spPr>
          <a:xfrm>
            <a:off x="533400" y="1287046"/>
            <a:ext cx="5199063" cy="5330825"/>
          </a:xfrm>
        </p:spPr>
        <p:txBody>
          <a:bodyPr/>
          <a:lstStyle/>
          <a:p>
            <a:pPr marL="0" indent="0">
              <a:buNone/>
            </a:pPr>
            <a:r>
              <a:rPr lang="en-US" dirty="0">
                <a:latin typeface="Times" charset="0"/>
                <a:ea typeface="Times" charset="0"/>
                <a:cs typeface="Times" charset="0"/>
              </a:rPr>
              <a:t>	In addition, we were able to celebrate these five students’ completion of an arduous but gratifying semester of student teaching. In this same semester, all of them completed and passed their </a:t>
            </a:r>
            <a:r>
              <a:rPr lang="en-US" dirty="0" err="1">
                <a:latin typeface="Times" charset="0"/>
                <a:ea typeface="Times" charset="0"/>
                <a:cs typeface="Times" charset="0"/>
              </a:rPr>
              <a:t>EdTPA</a:t>
            </a:r>
            <a:r>
              <a:rPr lang="en-US" dirty="0">
                <a:latin typeface="Times" charset="0"/>
                <a:ea typeface="Times" charset="0"/>
                <a:cs typeface="Times" charset="0"/>
              </a:rPr>
              <a:t> portfolios, a major milestone for all teachers in Connecticut seeking state certification.</a:t>
            </a:r>
          </a:p>
          <a:p>
            <a:pPr marL="0" indent="0">
              <a:buNone/>
            </a:pPr>
            <a:r>
              <a:rPr lang="en-US" dirty="0">
                <a:latin typeface="Times" charset="0"/>
                <a:ea typeface="Times" charset="0"/>
                <a:cs typeface="Times" charset="0"/>
              </a:rPr>
              <a:t/>
            </a:r>
            <a:br>
              <a:rPr lang="en-US" dirty="0">
                <a:latin typeface="Times" charset="0"/>
                <a:ea typeface="Times" charset="0"/>
                <a:cs typeface="Times" charset="0"/>
              </a:rPr>
            </a:br>
            <a:r>
              <a:rPr lang="en-US" dirty="0">
                <a:latin typeface="Times" charset="0"/>
                <a:ea typeface="Times" charset="0"/>
                <a:cs typeface="Times" charset="0"/>
              </a:rPr>
              <a:t>	We have been active on social media this year, with regular posts on our Facebook Group “SCSU World Language Certification Program” and a new Twitter handle @SCSU World. Check us out on both of these venues, posting pictures and events from the program.</a:t>
            </a:r>
            <a:br>
              <a:rPr lang="en-US" dirty="0">
                <a:latin typeface="Times" charset="0"/>
                <a:ea typeface="Times" charset="0"/>
                <a:cs typeface="Times" charset="0"/>
              </a:rPr>
            </a:br>
            <a:endParaRPr lang="en-US" dirty="0">
              <a:latin typeface="Times" charset="0"/>
              <a:ea typeface="Times" charset="0"/>
              <a:cs typeface="Times" charset="0"/>
            </a:endParaRPr>
          </a:p>
          <a:p>
            <a:pPr marL="0" indent="0">
              <a:buNone/>
            </a:pPr>
            <a:endParaRPr lang="en-US" dirty="0">
              <a:latin typeface="Times" charset="0"/>
              <a:ea typeface="Times" charset="0"/>
              <a:cs typeface="Times" charset="0"/>
            </a:endParaRPr>
          </a:p>
        </p:txBody>
      </p:sp>
      <p:pic>
        <p:nvPicPr>
          <p:cNvPr id="2050" name="Picture 2" descr="https://lh4.googleusercontent.com/6GduRfFlzDOkp0l3Utp5MbEwWAjXVR_1apRKmGvefMsCf99DZ7AmJL4u9hA1YesgaB4OxkrOGpXu9QxhkVjrdQB6QcLUhxGvtr66f1t9E3kMTm8yNpbcGiJM3tnpccbhy7WXn6yc"/>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205538" y="899121"/>
            <a:ext cx="5719762" cy="428982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981700" y="5417542"/>
            <a:ext cx="6096000" cy="1200329"/>
          </a:xfrm>
          <a:prstGeom prst="rect">
            <a:avLst/>
          </a:prstGeom>
        </p:spPr>
        <p:txBody>
          <a:bodyPr>
            <a:spAutoFit/>
          </a:bodyPr>
          <a:lstStyle/>
          <a:p>
            <a:r>
              <a:rPr lang="en-US" i="1" dirty="0">
                <a:solidFill>
                  <a:srgbClr val="000000"/>
                </a:solidFill>
                <a:latin typeface="Abadi MT Condensed Extra Bold" charset="0"/>
                <a:ea typeface="Abadi MT Condensed Extra Bold" charset="0"/>
                <a:cs typeface="Abadi MT Condensed Extra Bold" charset="0"/>
              </a:rPr>
              <a:t>Left to right: </a:t>
            </a:r>
            <a:r>
              <a:rPr lang="en-US" i="1" dirty="0" err="1">
                <a:solidFill>
                  <a:srgbClr val="000000"/>
                </a:solidFill>
                <a:latin typeface="Abadi MT Condensed Extra Bold" charset="0"/>
                <a:ea typeface="Abadi MT Condensed Extra Bold" charset="0"/>
                <a:cs typeface="Abadi MT Condensed Extra Bold" charset="0"/>
              </a:rPr>
              <a:t>Verónica</a:t>
            </a:r>
            <a:r>
              <a:rPr lang="en-US" i="1" dirty="0">
                <a:solidFill>
                  <a:srgbClr val="000000"/>
                </a:solidFill>
                <a:latin typeface="Abadi MT Condensed Extra Bold" charset="0"/>
                <a:ea typeface="Abadi MT Condensed Extra Bold" charset="0"/>
                <a:cs typeface="Abadi MT Condensed Extra Bold" charset="0"/>
              </a:rPr>
              <a:t> </a:t>
            </a:r>
            <a:r>
              <a:rPr lang="en-US" i="1" dirty="0" err="1">
                <a:solidFill>
                  <a:srgbClr val="000000"/>
                </a:solidFill>
                <a:latin typeface="Abadi MT Condensed Extra Bold" charset="0"/>
                <a:ea typeface="Abadi MT Condensed Extra Bold" charset="0"/>
                <a:cs typeface="Abadi MT Condensed Extra Bold" charset="0"/>
              </a:rPr>
              <a:t>Egas</a:t>
            </a:r>
            <a:r>
              <a:rPr lang="en-US" i="1" dirty="0">
                <a:solidFill>
                  <a:srgbClr val="000000"/>
                </a:solidFill>
                <a:latin typeface="Abadi MT Condensed Extra Bold" charset="0"/>
                <a:ea typeface="Abadi MT Condensed Extra Bold" charset="0"/>
                <a:cs typeface="Abadi MT Condensed Extra Bold" charset="0"/>
              </a:rPr>
              <a:t>, Andrew </a:t>
            </a:r>
            <a:r>
              <a:rPr lang="en-US" i="1" dirty="0" err="1">
                <a:solidFill>
                  <a:srgbClr val="000000"/>
                </a:solidFill>
                <a:latin typeface="Abadi MT Condensed Extra Bold" charset="0"/>
                <a:ea typeface="Abadi MT Condensed Extra Bold" charset="0"/>
                <a:cs typeface="Abadi MT Condensed Extra Bold" charset="0"/>
              </a:rPr>
              <a:t>Catapano</a:t>
            </a:r>
            <a:r>
              <a:rPr lang="en-US" i="1" dirty="0">
                <a:solidFill>
                  <a:srgbClr val="000000"/>
                </a:solidFill>
                <a:latin typeface="Abadi MT Condensed Extra Bold" charset="0"/>
                <a:ea typeface="Abadi MT Condensed Extra Bold" charset="0"/>
                <a:cs typeface="Abadi MT Condensed Extra Bold" charset="0"/>
              </a:rPr>
              <a:t>, Dr. Jesse Gleason, and Stephanie Sánchez.</a:t>
            </a:r>
            <a:endParaRPr lang="en-US" i="1" dirty="0">
              <a:latin typeface="Abadi MT Condensed Extra Bold" charset="0"/>
              <a:ea typeface="Abadi MT Condensed Extra Bold" charset="0"/>
              <a:cs typeface="Abadi MT Condensed Extra Bold" charset="0"/>
            </a:endParaRPr>
          </a:p>
          <a:p>
            <a:r>
              <a:rPr lang="en-US" dirty="0"/>
              <a:t/>
            </a:r>
            <a:br>
              <a:rPr lang="en-US" dirty="0"/>
            </a:br>
            <a:endParaRPr lang="en-US" dirty="0"/>
          </a:p>
        </p:txBody>
      </p:sp>
    </p:spTree>
    <p:extLst>
      <p:ext uri="{BB962C8B-B14F-4D97-AF65-F5344CB8AC3E}">
        <p14:creationId xmlns:p14="http://schemas.microsoft.com/office/powerpoint/2010/main" val="11814233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0999" y="401320"/>
            <a:ext cx="8819271" cy="3749040"/>
          </a:xfrm>
        </p:spPr>
        <p:txBody>
          <a:bodyPr/>
          <a:lstStyle/>
          <a:p>
            <a:pPr marL="0" indent="0">
              <a:buNone/>
            </a:pPr>
            <a:r>
              <a:rPr lang="en-US">
                <a:latin typeface="Times" charset="0"/>
                <a:ea typeface="Times" charset="0"/>
                <a:cs typeface="Times" charset="0"/>
              </a:rPr>
              <a:t>In </a:t>
            </a:r>
            <a:r>
              <a:rPr lang="en-US" dirty="0">
                <a:latin typeface="Times" charset="0"/>
                <a:ea typeface="Times" charset="0"/>
                <a:cs typeface="Times" charset="0"/>
              </a:rPr>
              <a:t>the spring, the department also celebrated students at our annual end-of-year celebration. </a:t>
            </a:r>
          </a:p>
        </p:txBody>
      </p:sp>
      <p:pic>
        <p:nvPicPr>
          <p:cNvPr id="3078" name="Picture 6" descr="https://lh6.googleusercontent.com/kQVCBzXjb_ER0c0gFxixoPSpr3cOMlxA6OZMrhBi8R3uP35Zy2zyf-EVSJJTr4sOD577TzLP_viMjbA5t6P9LkR4svdMypVYsp43OVOjsJFsRlVCux_xbn-8W0X8bEWA5f4u3-60"/>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718469" y="1248637"/>
            <a:ext cx="5694362" cy="427077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lh6.googleusercontent.com/9cbSzKV9Xq7SrJORrDnAdbwivwsaBJ05XeMKFMKtjYnsZjqX0pIl_uKgABgwOni7TqnUTimFFrfFlio-GIrgFF21Z19rXikkc6fb_w3QtPwyo6w5ElwzeZznvtaAtlr2s1O668f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2025" y="184640"/>
            <a:ext cx="2940168" cy="64897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718469" y="5657671"/>
            <a:ext cx="6096000" cy="1200329"/>
          </a:xfrm>
          <a:prstGeom prst="rect">
            <a:avLst/>
          </a:prstGeom>
        </p:spPr>
        <p:txBody>
          <a:bodyPr>
            <a:spAutoFit/>
          </a:bodyPr>
          <a:lstStyle/>
          <a:p>
            <a:r>
              <a:rPr lang="en-US" b="1" dirty="0">
                <a:solidFill>
                  <a:srgbClr val="000000"/>
                </a:solidFill>
                <a:latin typeface="Abadi MT Condensed Extra Bold" charset="0"/>
                <a:ea typeface="Abadi MT Condensed Extra Bold" charset="0"/>
                <a:cs typeface="Abadi MT Condensed Extra Bold" charset="0"/>
              </a:rPr>
              <a:t>Pictured from left to right: Prof. Luisa </a:t>
            </a:r>
            <a:r>
              <a:rPr lang="en-US" b="1" dirty="0" err="1">
                <a:solidFill>
                  <a:srgbClr val="000000"/>
                </a:solidFill>
                <a:latin typeface="Abadi MT Condensed Extra Bold" charset="0"/>
                <a:ea typeface="Abadi MT Condensed Extra Bold" charset="0"/>
                <a:cs typeface="Abadi MT Condensed Extra Bold" charset="0"/>
              </a:rPr>
              <a:t>Piemontese</a:t>
            </a:r>
            <a:r>
              <a:rPr lang="en-US" b="1" dirty="0">
                <a:solidFill>
                  <a:srgbClr val="000000"/>
                </a:solidFill>
                <a:latin typeface="Abadi MT Condensed Extra Bold" charset="0"/>
                <a:ea typeface="Abadi MT Condensed Extra Bold" charset="0"/>
                <a:cs typeface="Abadi MT Condensed Extra Bold" charset="0"/>
              </a:rPr>
              <a:t>, Alexandra </a:t>
            </a:r>
            <a:r>
              <a:rPr lang="en-US" b="1" dirty="0" err="1">
                <a:solidFill>
                  <a:srgbClr val="000000"/>
                </a:solidFill>
                <a:latin typeface="Abadi MT Condensed Extra Bold" charset="0"/>
                <a:ea typeface="Abadi MT Condensed Extra Bold" charset="0"/>
                <a:cs typeface="Abadi MT Condensed Extra Bold" charset="0"/>
              </a:rPr>
              <a:t>Ciucanu</a:t>
            </a:r>
            <a:r>
              <a:rPr lang="en-US" b="1" dirty="0">
                <a:solidFill>
                  <a:srgbClr val="000000"/>
                </a:solidFill>
                <a:latin typeface="Abadi MT Condensed Extra Bold" charset="0"/>
                <a:ea typeface="Abadi MT Condensed Extra Bold" charset="0"/>
                <a:cs typeface="Abadi MT Condensed Extra Bold" charset="0"/>
              </a:rPr>
              <a:t>, and Prof. Jesse Gleason</a:t>
            </a:r>
            <a:endParaRPr lang="en-US" b="1" dirty="0">
              <a:latin typeface="Abadi MT Condensed Extra Bold" charset="0"/>
              <a:ea typeface="Abadi MT Condensed Extra Bold" charset="0"/>
              <a:cs typeface="Abadi MT Condensed Extra Bold" charset="0"/>
            </a:endParaRPr>
          </a:p>
          <a:p>
            <a:r>
              <a:rPr lang="en-US" b="1" dirty="0">
                <a:latin typeface="Abadi MT Condensed Extra Bold" charset="0"/>
                <a:ea typeface="Abadi MT Condensed Extra Bold" charset="0"/>
                <a:cs typeface="Abadi MT Condensed Extra Bold" charset="0"/>
              </a:rPr>
              <a:t/>
            </a:r>
            <a:br>
              <a:rPr lang="en-US" b="1" dirty="0">
                <a:latin typeface="Abadi MT Condensed Extra Bold" charset="0"/>
                <a:ea typeface="Abadi MT Condensed Extra Bold" charset="0"/>
                <a:cs typeface="Abadi MT Condensed Extra Bold" charset="0"/>
              </a:rPr>
            </a:br>
            <a:endParaRPr lang="en-US" b="1" dirty="0">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5188097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255" y="262564"/>
            <a:ext cx="10058400" cy="1371600"/>
          </a:xfrm>
        </p:spPr>
        <p:txBody>
          <a:bodyPr/>
          <a:lstStyle/>
          <a:p>
            <a:r>
              <a:rPr lang="en-US" dirty="0"/>
              <a:t>Bilingual/Multicultural Ed &amp; TESOL</a:t>
            </a:r>
          </a:p>
        </p:txBody>
      </p:sp>
      <p:sp>
        <p:nvSpPr>
          <p:cNvPr id="3" name="Content Placeholder 2"/>
          <p:cNvSpPr>
            <a:spLocks noGrp="1"/>
          </p:cNvSpPr>
          <p:nvPr>
            <p:ph sz="half" idx="1"/>
          </p:nvPr>
        </p:nvSpPr>
        <p:spPr>
          <a:xfrm>
            <a:off x="508980" y="1642948"/>
            <a:ext cx="3429000" cy="4726979"/>
          </a:xfrm>
        </p:spPr>
        <p:txBody>
          <a:bodyPr>
            <a:normAutofit/>
          </a:bodyPr>
          <a:lstStyle/>
          <a:p>
            <a:pPr marL="0" indent="0">
              <a:buNone/>
            </a:pPr>
            <a:r>
              <a:rPr lang="en-US" dirty="0">
                <a:latin typeface="Times" charset="0"/>
                <a:ea typeface="Times" charset="0"/>
                <a:cs typeface="Times" charset="0"/>
              </a:rPr>
              <a:t>We are happy to have had another exciting year for the M.S. in Bilingual/Bicultural Education and TESOL program. We welcomed 25 new graduate students to our program in August, 2017! Our two semi-annual TESOL capstone colloquia in December 2017 and April 2018 were very successful, with friends—old and new—lots of delicious food, learning, and laughs. Twelve of our current graduate students presented their final capstone projects.</a:t>
            </a:r>
          </a:p>
          <a:p>
            <a:pPr marL="0" indent="0">
              <a:buNone/>
            </a:pPr>
            <a:r>
              <a:rPr lang="en-US" dirty="0">
                <a:latin typeface="Times" charset="0"/>
                <a:ea typeface="Times" charset="0"/>
                <a:cs typeface="Times" charset="0"/>
              </a:rPr>
              <a:t/>
            </a:r>
            <a:br>
              <a:rPr lang="en-US" dirty="0">
                <a:latin typeface="Times" charset="0"/>
                <a:ea typeface="Times" charset="0"/>
                <a:cs typeface="Times" charset="0"/>
              </a:rPr>
            </a:br>
            <a:endParaRPr lang="en-US" dirty="0">
              <a:latin typeface="Times" charset="0"/>
              <a:ea typeface="Times" charset="0"/>
              <a:cs typeface="Times" charset="0"/>
            </a:endParaRP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257436" y="1534788"/>
            <a:ext cx="2087562" cy="1565671"/>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7788" y="1514261"/>
            <a:ext cx="2201334" cy="1651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7436" y="3382465"/>
            <a:ext cx="2051578" cy="153868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0090" y="1579064"/>
            <a:ext cx="2028527" cy="1521395"/>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57436" y="5096211"/>
            <a:ext cx="1974797" cy="1481098"/>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40090" y="3382465"/>
            <a:ext cx="2028527" cy="1538684"/>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87788" y="3382465"/>
            <a:ext cx="2201334" cy="153868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40090" y="5096211"/>
            <a:ext cx="2028527" cy="1450813"/>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87789" y="4994785"/>
            <a:ext cx="2201334" cy="1530350"/>
          </a:xfrm>
          <a:prstGeom prst="rect">
            <a:avLst/>
          </a:prstGeom>
        </p:spPr>
      </p:pic>
    </p:spTree>
    <p:extLst>
      <p:ext uri="{BB962C8B-B14F-4D97-AF65-F5344CB8AC3E}">
        <p14:creationId xmlns:p14="http://schemas.microsoft.com/office/powerpoint/2010/main" val="234288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44500" y="368300"/>
            <a:ext cx="4775200" cy="6197600"/>
          </a:xfrm>
        </p:spPr>
        <p:txBody>
          <a:bodyPr>
            <a:normAutofit/>
          </a:bodyPr>
          <a:lstStyle/>
          <a:p>
            <a:pPr marL="0" indent="0">
              <a:buNone/>
            </a:pPr>
            <a:r>
              <a:rPr lang="en-US" dirty="0">
                <a:latin typeface="Times" charset="0"/>
                <a:ea typeface="Times" charset="0"/>
                <a:cs typeface="Times" charset="0"/>
              </a:rPr>
              <a:t>We would like to wholeheartedly congratulate our students, who are graduating this academic year: Elizabeth Acosta, </a:t>
            </a:r>
            <a:r>
              <a:rPr lang="en-US" dirty="0" err="1">
                <a:latin typeface="Times" charset="0"/>
                <a:ea typeface="Times" charset="0"/>
                <a:cs typeface="Times" charset="0"/>
              </a:rPr>
              <a:t>Saadia</a:t>
            </a:r>
            <a:r>
              <a:rPr lang="en-US" dirty="0">
                <a:latin typeface="Times" charset="0"/>
                <a:ea typeface="Times" charset="0"/>
                <a:cs typeface="Times" charset="0"/>
              </a:rPr>
              <a:t> Ali, Laura </a:t>
            </a:r>
            <a:r>
              <a:rPr lang="en-US" dirty="0" err="1">
                <a:latin typeface="Times" charset="0"/>
                <a:ea typeface="Times" charset="0"/>
                <a:cs typeface="Times" charset="0"/>
              </a:rPr>
              <a:t>Barberia</a:t>
            </a:r>
            <a:r>
              <a:rPr lang="en-US" dirty="0">
                <a:latin typeface="Times" charset="0"/>
                <a:ea typeface="Times" charset="0"/>
                <a:cs typeface="Times" charset="0"/>
              </a:rPr>
              <a:t>, Nicole Cassidy, Ron Coleman, Janelle Gallant, Cindy Madeira, Fabiola Pugliese, Elizabeth Tate, Timothy Traverse, Alyssa </a:t>
            </a:r>
            <a:r>
              <a:rPr lang="en-US" dirty="0" err="1">
                <a:latin typeface="Times" charset="0"/>
                <a:ea typeface="Times" charset="0"/>
                <a:cs typeface="Times" charset="0"/>
              </a:rPr>
              <a:t>Zebrowski</a:t>
            </a:r>
            <a:r>
              <a:rPr lang="en-US" dirty="0">
                <a:latin typeface="Times" charset="0"/>
                <a:ea typeface="Times" charset="0"/>
                <a:cs typeface="Times" charset="0"/>
              </a:rPr>
              <a:t>. We are VERY proud of all of you! We wish you the best in your endeavors to help all students succeed—and especially English learners of all ages and backgrounds!</a:t>
            </a:r>
          </a:p>
          <a:p>
            <a:pPr marL="0" indent="0">
              <a:buNone/>
            </a:pPr>
            <a:endParaRPr lang="en-US" dirty="0">
              <a:latin typeface="Times" charset="0"/>
              <a:ea typeface="Times" charset="0"/>
              <a:cs typeface="Times" charset="0"/>
            </a:endParaRPr>
          </a:p>
          <a:p>
            <a:pPr marL="0" indent="0">
              <a:buNone/>
            </a:pPr>
            <a:r>
              <a:rPr lang="en-US" dirty="0">
                <a:latin typeface="Times" charset="0"/>
                <a:ea typeface="Times" charset="0"/>
                <a:cs typeface="Times" charset="0"/>
              </a:rPr>
              <a:t>We are delighted to share our students’ achievements in this Newsletter! Our graduating student Laura </a:t>
            </a:r>
            <a:r>
              <a:rPr lang="en-US" dirty="0" err="1">
                <a:latin typeface="Times" charset="0"/>
                <a:ea typeface="Times" charset="0"/>
                <a:cs typeface="Times" charset="0"/>
              </a:rPr>
              <a:t>Barberia</a:t>
            </a:r>
            <a:r>
              <a:rPr lang="en-US" dirty="0">
                <a:latin typeface="Times" charset="0"/>
                <a:ea typeface="Times" charset="0"/>
                <a:cs typeface="Times" charset="0"/>
              </a:rPr>
              <a:t> developed and presented her study on “Culturally Responsive Curriculum for Heritage Speakers at the Elementary Level” at the 2nd Annual Graduate Research and Creative Activity Conference in May 2018 at Southern.</a:t>
            </a:r>
            <a:br>
              <a:rPr lang="en-US" dirty="0">
                <a:latin typeface="Times" charset="0"/>
                <a:ea typeface="Times" charset="0"/>
                <a:cs typeface="Times" charset="0"/>
              </a:rPr>
            </a:br>
            <a:endParaRPr lang="en-US" dirty="0">
              <a:latin typeface="Times" charset="0"/>
              <a:ea typeface="Times" charset="0"/>
              <a:cs typeface="Times" charset="0"/>
            </a:endParaRP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5400000">
            <a:off x="6256491" y="1294488"/>
            <a:ext cx="5203825" cy="3902868"/>
          </a:xfrm>
        </p:spPr>
      </p:pic>
      <p:sp>
        <p:nvSpPr>
          <p:cNvPr id="7" name="Rectangle 6"/>
          <p:cNvSpPr/>
          <p:nvPr/>
        </p:nvSpPr>
        <p:spPr>
          <a:xfrm>
            <a:off x="7364853" y="6025634"/>
            <a:ext cx="2926379" cy="369332"/>
          </a:xfrm>
          <a:prstGeom prst="rect">
            <a:avLst/>
          </a:prstGeom>
        </p:spPr>
        <p:txBody>
          <a:bodyPr wrap="none">
            <a:spAutoFit/>
          </a:bodyPr>
          <a:lstStyle/>
          <a:p>
            <a:r>
              <a:rPr lang="en-US" b="1" dirty="0">
                <a:latin typeface="Abadi MT Condensed Extra Bold" charset="0"/>
                <a:ea typeface="Abadi MT Condensed Extra Bold" charset="0"/>
                <a:cs typeface="Abadi MT Condensed Extra Bold" charset="0"/>
              </a:rPr>
              <a:t>Laura </a:t>
            </a:r>
            <a:r>
              <a:rPr lang="en-US" b="1" dirty="0" err="1">
                <a:latin typeface="Abadi MT Condensed Extra Bold" charset="0"/>
                <a:ea typeface="Abadi MT Condensed Extra Bold" charset="0"/>
                <a:cs typeface="Abadi MT Condensed Extra Bold" charset="0"/>
              </a:rPr>
              <a:t>Barberia’s</a:t>
            </a:r>
            <a:r>
              <a:rPr lang="en-US" b="1" dirty="0">
                <a:latin typeface="Abadi MT Condensed Extra Bold" charset="0"/>
                <a:ea typeface="Abadi MT Condensed Extra Bold" charset="0"/>
                <a:cs typeface="Abadi MT Condensed Extra Bold" charset="0"/>
              </a:rPr>
              <a:t> Presentation </a:t>
            </a:r>
          </a:p>
        </p:txBody>
      </p:sp>
    </p:spTree>
    <p:extLst>
      <p:ext uri="{BB962C8B-B14F-4D97-AF65-F5344CB8AC3E}">
        <p14:creationId xmlns:p14="http://schemas.microsoft.com/office/powerpoint/2010/main" val="6353874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1000" y="508000"/>
            <a:ext cx="4487334" cy="5956300"/>
          </a:xfrm>
        </p:spPr>
        <p:txBody>
          <a:bodyPr>
            <a:normAutofit/>
          </a:bodyPr>
          <a:lstStyle/>
          <a:p>
            <a:pPr marL="0" indent="0">
              <a:buNone/>
            </a:pPr>
            <a:r>
              <a:rPr lang="en-US" dirty="0">
                <a:latin typeface="Times" charset="0"/>
                <a:ea typeface="Times" charset="0"/>
                <a:cs typeface="Times" charset="0"/>
              </a:rPr>
              <a:t>Our current graduate student Sean </a:t>
            </a:r>
            <a:r>
              <a:rPr lang="en-US" dirty="0" err="1">
                <a:latin typeface="Times" charset="0"/>
                <a:ea typeface="Times" charset="0"/>
                <a:cs typeface="Times" charset="0"/>
              </a:rPr>
              <a:t>Otterspoor</a:t>
            </a:r>
            <a:r>
              <a:rPr lang="en-US" dirty="0">
                <a:latin typeface="Times" charset="0"/>
                <a:ea typeface="Times" charset="0"/>
                <a:cs typeface="Times" charset="0"/>
              </a:rPr>
              <a:t> presented his work "Visual Transcripts: Integrating Technology and Listening Comprehension for ELA, ESL, Sheltered and TESOL Classes" at </a:t>
            </a:r>
            <a:r>
              <a:rPr lang="en-US" dirty="0" err="1">
                <a:latin typeface="Times" charset="0"/>
                <a:ea typeface="Times" charset="0"/>
                <a:cs typeface="Times" charset="0"/>
              </a:rPr>
              <a:t>ConnTESOL</a:t>
            </a:r>
            <a:r>
              <a:rPr lang="en-US" dirty="0">
                <a:latin typeface="Times" charset="0"/>
                <a:ea typeface="Times" charset="0"/>
                <a:cs typeface="Times" charset="0"/>
              </a:rPr>
              <a:t> conference in October, 2017.</a:t>
            </a:r>
          </a:p>
          <a:p>
            <a:pPr marL="0" indent="0">
              <a:buNone/>
            </a:pPr>
            <a:r>
              <a:rPr lang="en-US" dirty="0">
                <a:latin typeface="Times" charset="0"/>
                <a:ea typeface="Times" charset="0"/>
                <a:cs typeface="Times" charset="0"/>
              </a:rPr>
              <a:t>We had several exciting visits from scholars, journalists, artists, and teachers this year! Here are some of the highlights:</a:t>
            </a:r>
          </a:p>
          <a:p>
            <a:pPr marL="0" indent="0">
              <a:buNone/>
            </a:pPr>
            <a:r>
              <a:rPr lang="en-US" dirty="0">
                <a:latin typeface="Times" charset="0"/>
                <a:ea typeface="Times" charset="0"/>
                <a:cs typeface="Times" charset="0"/>
              </a:rPr>
              <a:t>A Faculty Development grant in the Spring of 2018 helped us bring to campus one of our colleagues from Universidad del </a:t>
            </a:r>
            <a:r>
              <a:rPr lang="en-US" dirty="0" err="1">
                <a:latin typeface="Times" charset="0"/>
                <a:ea typeface="Times" charset="0"/>
                <a:cs typeface="Times" charset="0"/>
              </a:rPr>
              <a:t>Turabo</a:t>
            </a:r>
            <a:r>
              <a:rPr lang="en-US" dirty="0">
                <a:latin typeface="Times" charset="0"/>
                <a:ea typeface="Times" charset="0"/>
                <a:cs typeface="Times" charset="0"/>
              </a:rPr>
              <a:t> in Puerto Rico. Dr. Philip Murray Finley presented his work on “Teaching English in Puerto Rico: 120 years of controversy and debate” to our students and faculty from a variety of departments and schools.</a:t>
            </a:r>
            <a:r>
              <a:rPr lang="en-US" dirty="0"/>
              <a:t/>
            </a:r>
            <a:br>
              <a:rPr lang="en-US" dirty="0"/>
            </a:b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720517" y="736600"/>
            <a:ext cx="3022749" cy="2260600"/>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3200" y="736600"/>
            <a:ext cx="3014133" cy="22606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0599" y="3794125"/>
            <a:ext cx="3132667" cy="23495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9700" y="3794125"/>
            <a:ext cx="3039533" cy="2279650"/>
          </a:xfrm>
          <a:prstGeom prst="rect">
            <a:avLst/>
          </a:prstGeom>
        </p:spPr>
      </p:pic>
    </p:spTree>
    <p:extLst>
      <p:ext uri="{BB962C8B-B14F-4D97-AF65-F5344CB8AC3E}">
        <p14:creationId xmlns:p14="http://schemas.microsoft.com/office/powerpoint/2010/main" val="9006411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43508" y="1091615"/>
            <a:ext cx="2905390" cy="2179042"/>
          </a:xfrm>
        </p:spPr>
      </p:pic>
      <p:sp>
        <p:nvSpPr>
          <p:cNvPr id="4" name="Content Placeholder 3"/>
          <p:cNvSpPr>
            <a:spLocks noGrp="1"/>
          </p:cNvSpPr>
          <p:nvPr>
            <p:ph sz="half" idx="2"/>
          </p:nvPr>
        </p:nvSpPr>
        <p:spPr>
          <a:xfrm>
            <a:off x="7535006" y="844448"/>
            <a:ext cx="4267788" cy="5753100"/>
          </a:xfrm>
        </p:spPr>
        <p:txBody>
          <a:bodyPr>
            <a:normAutofit/>
          </a:bodyPr>
          <a:lstStyle/>
          <a:p>
            <a:pPr marL="0" indent="0">
              <a:buNone/>
            </a:pPr>
            <a:r>
              <a:rPr lang="en-US" dirty="0">
                <a:latin typeface="Times" charset="0"/>
                <a:ea typeface="Times" charset="0"/>
                <a:cs typeface="Times" charset="0"/>
              </a:rPr>
              <a:t>Our alumna Maggie Stevens Lopez came to our graduate colloquium in December of 2017 to discuss the newly adopted Connecticut English Language Proficiency (CELP) Standards with our graduate students. Another alumna </a:t>
            </a:r>
            <a:r>
              <a:rPr lang="en-US" dirty="0" err="1">
                <a:latin typeface="Times" charset="0"/>
                <a:ea typeface="Times" charset="0"/>
                <a:cs typeface="Times" charset="0"/>
              </a:rPr>
              <a:t>Tashi</a:t>
            </a:r>
            <a:r>
              <a:rPr lang="en-US" dirty="0">
                <a:latin typeface="Times" charset="0"/>
                <a:ea typeface="Times" charset="0"/>
                <a:cs typeface="Times" charset="0"/>
              </a:rPr>
              <a:t> Sanchez-</a:t>
            </a:r>
            <a:r>
              <a:rPr lang="en-US" dirty="0" err="1">
                <a:latin typeface="Times" charset="0"/>
                <a:ea typeface="Times" charset="0"/>
                <a:cs typeface="Times" charset="0"/>
              </a:rPr>
              <a:t>Llaury</a:t>
            </a:r>
            <a:r>
              <a:rPr lang="en-US" dirty="0">
                <a:latin typeface="Times" charset="0"/>
                <a:ea typeface="Times" charset="0"/>
                <a:cs typeface="Times" charset="0"/>
              </a:rPr>
              <a:t> visited our Immigration class in the Spring of 2018 to talk to the students about experiences of undocumented immigrants and the role of </a:t>
            </a:r>
            <a:r>
              <a:rPr lang="en-US" dirty="0" err="1">
                <a:latin typeface="Times" charset="0"/>
                <a:ea typeface="Times" charset="0"/>
                <a:cs typeface="Times" charset="0"/>
              </a:rPr>
              <a:t>advocacy. CT</a:t>
            </a:r>
            <a:r>
              <a:rPr lang="en-US" dirty="0">
                <a:latin typeface="Times" charset="0"/>
                <a:ea typeface="Times" charset="0"/>
                <a:cs typeface="Times" charset="0"/>
              </a:rPr>
              <a:t> Mirror’s journalist Jacqueline </a:t>
            </a:r>
            <a:r>
              <a:rPr lang="en-US" dirty="0" err="1">
                <a:latin typeface="Times" charset="0"/>
                <a:ea typeface="Times" charset="0"/>
                <a:cs typeface="Times" charset="0"/>
              </a:rPr>
              <a:t>Rabe</a:t>
            </a:r>
            <a:r>
              <a:rPr lang="en-US" dirty="0">
                <a:latin typeface="Times" charset="0"/>
                <a:ea typeface="Times" charset="0"/>
                <a:cs typeface="Times" charset="0"/>
              </a:rPr>
              <a:t> Thomas, a winner of two first prizes from the National Education Writers Association, visited our Bilingual Education class in the fall of 2017 to share with the students and faculty her work on bilingual and dual language education in Connecticut and across the nation.</a:t>
            </a:r>
            <a:r>
              <a:rPr lang="en-US" dirty="0"/>
              <a:t/>
            </a:r>
            <a:br>
              <a:rPr lang="en-US" dirty="0"/>
            </a:b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472" y="3512621"/>
            <a:ext cx="2827867" cy="21209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0373" y="1892300"/>
            <a:ext cx="3572933" cy="2851150"/>
          </a:xfrm>
          <a:prstGeom prst="rect">
            <a:avLst/>
          </a:prstGeom>
        </p:spPr>
      </p:pic>
    </p:spTree>
    <p:extLst>
      <p:ext uri="{BB962C8B-B14F-4D97-AF65-F5344CB8AC3E}">
        <p14:creationId xmlns:p14="http://schemas.microsoft.com/office/powerpoint/2010/main" val="19297888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2900" y="330200"/>
            <a:ext cx="11595100" cy="6699270"/>
          </a:xfrm>
          <a:prstGeom prst="rect">
            <a:avLst/>
          </a:prstGeom>
        </p:spPr>
        <p:txBody>
          <a:bodyPr wrap="square">
            <a:spAutoFit/>
          </a:bodyPr>
          <a:lstStyle/>
          <a:p>
            <a:pPr>
              <a:spcAft>
                <a:spcPts val="500"/>
              </a:spcAft>
            </a:pPr>
            <a:r>
              <a:rPr lang="en-US" dirty="0">
                <a:solidFill>
                  <a:srgbClr val="000000"/>
                </a:solidFill>
                <a:latin typeface="Times" charset="0"/>
              </a:rPr>
              <a:t>	We also had a special visit from Michael Sloan, a Pulitzer Prize winner of 2018, who presented to students his distinguished work on a refugee family from Syria and their new life in the US. His graphic story “Welcome to the New World” can be found and enjoyed on this website: https://</a:t>
            </a:r>
            <a:r>
              <a:rPr lang="en-US" dirty="0" err="1">
                <a:solidFill>
                  <a:srgbClr val="000000"/>
                </a:solidFill>
                <a:latin typeface="Times" charset="0"/>
              </a:rPr>
              <a:t>www.nytimes.com</a:t>
            </a:r>
            <a:r>
              <a:rPr lang="en-US" dirty="0">
                <a:solidFill>
                  <a:srgbClr val="000000"/>
                </a:solidFill>
                <a:latin typeface="Times" charset="0"/>
              </a:rPr>
              <a:t>/interactive/2017/10/26/opinion/</a:t>
            </a:r>
            <a:r>
              <a:rPr lang="en-US" dirty="0" err="1">
                <a:solidFill>
                  <a:srgbClr val="000000"/>
                </a:solidFill>
                <a:latin typeface="Times" charset="0"/>
              </a:rPr>
              <a:t>sunday</a:t>
            </a:r>
            <a:r>
              <a:rPr lang="en-US" dirty="0">
                <a:solidFill>
                  <a:srgbClr val="000000"/>
                </a:solidFill>
                <a:latin typeface="Times" charset="0"/>
              </a:rPr>
              <a:t>/welcome-to-the-new- </a:t>
            </a:r>
            <a:r>
              <a:rPr lang="en-US" dirty="0" err="1">
                <a:solidFill>
                  <a:srgbClr val="000000"/>
                </a:solidFill>
                <a:latin typeface="Times" charset="0"/>
              </a:rPr>
              <a:t>world.html</a:t>
            </a:r>
            <a:endParaRPr lang="en-US" dirty="0"/>
          </a:p>
          <a:p>
            <a:pPr algn="just">
              <a:spcAft>
                <a:spcPts val="500"/>
              </a:spcAft>
            </a:pPr>
            <a:r>
              <a:rPr lang="en-US" dirty="0">
                <a:solidFill>
                  <a:srgbClr val="000000"/>
                </a:solidFill>
                <a:latin typeface="Times" charset="0"/>
              </a:rPr>
              <a:t>	Our year ended with a book fair generously hosted by Dr. Lorrie </a:t>
            </a:r>
            <a:r>
              <a:rPr lang="en-US" dirty="0" err="1">
                <a:solidFill>
                  <a:srgbClr val="000000"/>
                </a:solidFill>
                <a:latin typeface="Times" charset="0"/>
              </a:rPr>
              <a:t>Verplaetse</a:t>
            </a:r>
            <a:r>
              <a:rPr lang="en-US" dirty="0">
                <a:solidFill>
                  <a:srgbClr val="000000"/>
                </a:solidFill>
                <a:latin typeface="Times" charset="0"/>
              </a:rPr>
              <a:t> who retired from the program last January and has offered students, faculty, and colleagues from all over New England books from her professional collection!</a:t>
            </a:r>
            <a:endParaRPr lang="en-US" dirty="0"/>
          </a:p>
          <a:p>
            <a:pPr>
              <a:spcAft>
                <a:spcPts val="500"/>
              </a:spcAft>
            </a:pPr>
            <a:r>
              <a:rPr lang="en-US" dirty="0">
                <a:solidFill>
                  <a:srgbClr val="000000"/>
                </a:solidFill>
                <a:latin typeface="Times" charset="0"/>
              </a:rPr>
              <a:t>	Our faculty have also been working hard on their creative activity. Dr. Jesse Gleason and Dr. Elena Schmitt have contributed the following studies to the profession:</a:t>
            </a:r>
            <a:endParaRPr lang="en-US" dirty="0"/>
          </a:p>
          <a:p>
            <a:pPr>
              <a:spcAft>
                <a:spcPts val="500"/>
              </a:spcAft>
            </a:pPr>
            <a:r>
              <a:rPr lang="en-US" dirty="0">
                <a:solidFill>
                  <a:srgbClr val="000000"/>
                </a:solidFill>
                <a:latin typeface="Times" charset="0"/>
              </a:rPr>
              <a:t>Gleason, J. &amp; Schmitt, E. (2018). Evaluating teacher tech literacies using an argument-based approach. In S. Link &amp; J. Li (Eds.), Assessment of online education (pp. 116-137). San Marco, TX: CALICO.</a:t>
            </a:r>
            <a:endParaRPr lang="en-US" dirty="0"/>
          </a:p>
          <a:p>
            <a:pPr>
              <a:spcAft>
                <a:spcPts val="500"/>
              </a:spcAft>
            </a:pPr>
            <a:r>
              <a:rPr lang="en-US" dirty="0">
                <a:solidFill>
                  <a:srgbClr val="000000"/>
                </a:solidFill>
                <a:latin typeface="Times" charset="0"/>
              </a:rPr>
              <a:t>Gleason, J. &amp; Schmitt, E. (under review). The Knowledge Framework for building teacher awareness of language in content instruction. In T. Slater (Ed.), Social practices in higher education: A knowledge framework approach to linguistic research and teaching. London, UK: Equinox.</a:t>
            </a:r>
            <a:endParaRPr lang="en-US" dirty="0"/>
          </a:p>
          <a:p>
            <a:pPr>
              <a:spcAft>
                <a:spcPts val="500"/>
              </a:spcAft>
            </a:pPr>
            <a:r>
              <a:rPr lang="en-US" dirty="0">
                <a:solidFill>
                  <a:srgbClr val="000000"/>
                </a:solidFill>
                <a:latin typeface="Times" charset="0"/>
              </a:rPr>
              <a:t>Dr. Gleason and </a:t>
            </a:r>
            <a:r>
              <a:rPr lang="en-US" dirty="0" err="1">
                <a:solidFill>
                  <a:srgbClr val="000000"/>
                </a:solidFill>
                <a:latin typeface="Times" charset="0"/>
              </a:rPr>
              <a:t>Dr.Schmitt</a:t>
            </a:r>
            <a:r>
              <a:rPr lang="en-US" dirty="0">
                <a:solidFill>
                  <a:srgbClr val="000000"/>
                </a:solidFill>
                <a:latin typeface="Times" charset="0"/>
              </a:rPr>
              <a:t> have also co-presented a study on Grammar teaching across paradigms: Harnessing the best of generative and systemic functional approaches promote teacher metalinguistic knowledge in TESOL. The paper was presented at the AAAL Conference in Chicago in March of 2018.</a:t>
            </a:r>
            <a:endParaRPr lang="en-US" dirty="0"/>
          </a:p>
          <a:p>
            <a:pPr>
              <a:spcAft>
                <a:spcPts val="500"/>
              </a:spcAft>
            </a:pPr>
            <a:r>
              <a:rPr lang="en-US" dirty="0">
                <a:solidFill>
                  <a:srgbClr val="000000"/>
                </a:solidFill>
                <a:latin typeface="Times" charset="0"/>
              </a:rPr>
              <a:t>Schmitt, E. (2018). “The Lost Pieces”: Morphological aspects of language attrition. Handbook on Language Attrition. Oxford University Press.</a:t>
            </a:r>
            <a:endParaRPr lang="en-US" dirty="0"/>
          </a:p>
          <a:p>
            <a:pPr>
              <a:spcAft>
                <a:spcPts val="500"/>
              </a:spcAft>
            </a:pPr>
            <a:r>
              <a:rPr lang="en-US" dirty="0">
                <a:solidFill>
                  <a:srgbClr val="000000"/>
                </a:solidFill>
                <a:latin typeface="Times" charset="0"/>
              </a:rPr>
              <a:t>Schmitt, E. &amp; </a:t>
            </a:r>
            <a:r>
              <a:rPr lang="en-US" dirty="0" err="1">
                <a:solidFill>
                  <a:srgbClr val="000000"/>
                </a:solidFill>
                <a:latin typeface="Times" charset="0"/>
              </a:rPr>
              <a:t>Eilderts</a:t>
            </a:r>
            <a:r>
              <a:rPr lang="en-US" dirty="0">
                <a:solidFill>
                  <a:srgbClr val="000000"/>
                </a:solidFill>
                <a:latin typeface="Times" charset="0"/>
              </a:rPr>
              <a:t>, L. (2018). Connected classrooms initiative: Videoconferencing in a TESOL classroom. International Journal of Teaching and Learning, 30(2).</a:t>
            </a:r>
            <a:endParaRPr lang="en-US" dirty="0"/>
          </a:p>
          <a:p>
            <a:r>
              <a:rPr lang="en-US" dirty="0"/>
              <a:t/>
            </a:r>
            <a:br>
              <a:rPr lang="en-US" dirty="0"/>
            </a:br>
            <a:endParaRPr lang="en-US" dirty="0"/>
          </a:p>
        </p:txBody>
      </p:sp>
    </p:spTree>
    <p:extLst>
      <p:ext uri="{BB962C8B-B14F-4D97-AF65-F5344CB8AC3E}">
        <p14:creationId xmlns:p14="http://schemas.microsoft.com/office/powerpoint/2010/main" val="5505833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Language Lab</a:t>
            </a:r>
          </a:p>
        </p:txBody>
      </p:sp>
      <p:pic>
        <p:nvPicPr>
          <p:cNvPr id="1026" name="Picture 2" descr="ogo1Finish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1371" y="1587500"/>
            <a:ext cx="4324931" cy="4130448"/>
          </a:xfrm>
          <a:prstGeom prst="rect">
            <a:avLst/>
          </a:prstGeom>
          <a:solidFill>
            <a:schemeClr val="bg2"/>
          </a:solidFill>
          <a:scene3d>
            <a:camera prst="orthographicFront"/>
            <a:lightRig rig="threePt" dir="t"/>
          </a:scene3d>
          <a:sp3d>
            <a:bevelB prst="relaxedInset"/>
          </a:sp3d>
          <a:extLst/>
        </p:spPr>
      </p:pic>
      <p:sp>
        <p:nvSpPr>
          <p:cNvPr id="3" name="Rectangle 2"/>
          <p:cNvSpPr/>
          <p:nvPr/>
        </p:nvSpPr>
        <p:spPr>
          <a:xfrm>
            <a:off x="1066800" y="2362093"/>
            <a:ext cx="5334000" cy="2585323"/>
          </a:xfrm>
          <a:prstGeom prst="rect">
            <a:avLst/>
          </a:prstGeom>
        </p:spPr>
        <p:txBody>
          <a:bodyPr wrap="square">
            <a:spAutoFit/>
          </a:bodyPr>
          <a:lstStyle/>
          <a:p>
            <a:r>
              <a:rPr lang="en-US" dirty="0">
                <a:latin typeface="Times" charset="0"/>
                <a:ea typeface="Times" charset="0"/>
                <a:cs typeface="Times" charset="0"/>
              </a:rPr>
              <a:t>In this year, we are so excited about the language lab has accomplished tremendously on program updates, space transformation, and education. In addition to the lab operation, we proudly have four lab assistants are on the Dean’s list and two of three graduate assistants are admitted to prestigious graduate programs. Our lab director is invited to participate an annual conference host by North America Taiwan Studies Association (NATSA) as one of the Board of Directors.  </a:t>
            </a:r>
          </a:p>
        </p:txBody>
      </p:sp>
    </p:spTree>
    <p:extLst>
      <p:ext uri="{BB962C8B-B14F-4D97-AF65-F5344CB8AC3E}">
        <p14:creationId xmlns:p14="http://schemas.microsoft.com/office/powerpoint/2010/main" val="20895661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0" y="559644"/>
            <a:ext cx="6096000" cy="6186309"/>
          </a:xfrm>
          <a:prstGeom prst="rect">
            <a:avLst/>
          </a:prstGeom>
        </p:spPr>
        <p:txBody>
          <a:bodyPr>
            <a:spAutoFit/>
          </a:bodyPr>
          <a:lstStyle/>
          <a:p>
            <a:r>
              <a:rPr lang="en-US" dirty="0">
                <a:latin typeface="Times" charset="0"/>
                <a:ea typeface="Times" charset="0"/>
                <a:cs typeface="Times" charset="0"/>
              </a:rPr>
              <a:t>LAB ORGANIZATION: In order to reach the mission statement of the language lab, the lab assistants are assigned to the given program which is coordinated by a senior lab assistant. The language lab is comprised by three programs: education, office management, and Instructional technology. The lab director oversees the progress of these programs to achieve lab assistants’ professional developments. </a:t>
            </a:r>
          </a:p>
          <a:p>
            <a:r>
              <a:rPr lang="en-US" dirty="0">
                <a:latin typeface="Times" charset="0"/>
                <a:ea typeface="Times" charset="0"/>
                <a:cs typeface="Times" charset="0"/>
              </a:rPr>
              <a:t> </a:t>
            </a:r>
          </a:p>
          <a:p>
            <a:r>
              <a:rPr lang="en-US" dirty="0">
                <a:latin typeface="Times" charset="0"/>
                <a:ea typeface="Times" charset="0"/>
                <a:cs typeface="Times" charset="0"/>
              </a:rPr>
              <a:t> PROGRAM UPDATE:  The theme of linguistic landscape is introduced with three digital programs and one board game. </a:t>
            </a:r>
            <a:r>
              <a:rPr lang="en-US" dirty="0" err="1">
                <a:latin typeface="Times" charset="0"/>
                <a:ea typeface="Times" charset="0"/>
                <a:cs typeface="Times" charset="0"/>
              </a:rPr>
              <a:t>WallaMe</a:t>
            </a:r>
            <a:r>
              <a:rPr lang="en-US" dirty="0">
                <a:latin typeface="Times" charset="0"/>
                <a:ea typeface="Times" charset="0"/>
                <a:cs typeface="Times" charset="0"/>
              </a:rPr>
              <a:t> is an augment Reality program which can be use to insert hidden message in the picture. It is recommended to use as vocabulary building and short term curriculum activity. Tour builder can be integrated AR and digital literacy. </a:t>
            </a:r>
          </a:p>
          <a:p>
            <a:endParaRPr lang="en-US" dirty="0">
              <a:latin typeface="Times" charset="0"/>
              <a:ea typeface="Times" charset="0"/>
              <a:cs typeface="Times" charset="0"/>
            </a:endParaRPr>
          </a:p>
          <a:p>
            <a:r>
              <a:rPr lang="en-US" dirty="0">
                <a:latin typeface="Times" charset="0"/>
                <a:ea typeface="Times" charset="0"/>
                <a:cs typeface="Times" charset="0"/>
              </a:rPr>
              <a:t>In the past academic year, there are 2096 students visit and totally spent 6394 hours in our walk-in based open lab. Our resource has supported students and instructors in learning, teaching, assessing. We offered foreign movie DVDs and support department events, including Italian movie series. </a:t>
            </a:r>
          </a:p>
          <a:p>
            <a:r>
              <a:rPr lang="en-US" dirty="0">
                <a:latin typeface="Times" charset="0"/>
                <a:ea typeface="Times" charset="0"/>
                <a:cs typeface="Times" charset="0"/>
              </a:rPr>
              <a:t> </a:t>
            </a:r>
          </a:p>
          <a:p>
            <a:r>
              <a:rPr lang="en-US" dirty="0">
                <a:latin typeface="Times" charset="0"/>
                <a:ea typeface="Times" charset="0"/>
                <a:cs typeface="Times" charset="0"/>
              </a:rPr>
              <a:t> </a:t>
            </a:r>
            <a:endParaRPr lang="en-US" dirty="0">
              <a:effectLst/>
              <a:latin typeface="Times" charset="0"/>
              <a:ea typeface="Times" charset="0"/>
              <a:cs typeface="Times"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01" y="4673599"/>
            <a:ext cx="2477686" cy="185826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9343327" y="3951758"/>
            <a:ext cx="2398485" cy="2593939"/>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601" y="2620469"/>
            <a:ext cx="2477686" cy="1730829"/>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5600" y="559644"/>
            <a:ext cx="2587171" cy="332538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602" y="432326"/>
            <a:ext cx="2477686" cy="1983449"/>
          </a:xfrm>
          <a:prstGeom prst="rect">
            <a:avLst/>
          </a:prstGeom>
        </p:spPr>
      </p:pic>
    </p:spTree>
    <p:extLst>
      <p:ext uri="{BB962C8B-B14F-4D97-AF65-F5344CB8AC3E}">
        <p14:creationId xmlns:p14="http://schemas.microsoft.com/office/powerpoint/2010/main" val="9997965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Graduated Lab Assistants</a:t>
            </a:r>
          </a:p>
        </p:txBody>
      </p:sp>
      <p:sp>
        <p:nvSpPr>
          <p:cNvPr id="6" name="Text Placeholder 5"/>
          <p:cNvSpPr>
            <a:spLocks noGrp="1"/>
          </p:cNvSpPr>
          <p:nvPr>
            <p:ph type="body" sz="half" idx="2"/>
          </p:nvPr>
        </p:nvSpPr>
        <p:spPr>
          <a:xfrm>
            <a:off x="9296400" y="2819400"/>
            <a:ext cx="2430780" cy="3517900"/>
          </a:xfrm>
        </p:spPr>
        <p:txBody>
          <a:bodyPr>
            <a:normAutofit/>
          </a:bodyPr>
          <a:lstStyle/>
          <a:p>
            <a:r>
              <a:rPr lang="en-US" sz="1800" dirty="0"/>
              <a:t>We have three lab assistants graduated this year. They’ve contributed valuable  intelligence, energy, and time for developing our programs. </a:t>
            </a:r>
          </a:p>
        </p:txBody>
      </p:sp>
      <p:pic>
        <p:nvPicPr>
          <p:cNvPr id="7" name="Content Placeholder 6"/>
          <p:cNvPicPr>
            <a:picLocks noGrp="1" noChangeAspect="1"/>
          </p:cNvPicPr>
          <p:nvPr>
            <p:ph idx="1"/>
          </p:nvPr>
        </p:nvPicPr>
        <p:blipFill>
          <a:blip r:embed="rId2"/>
          <a:stretch>
            <a:fillRect/>
          </a:stretch>
        </p:blipFill>
        <p:spPr>
          <a:xfrm flipH="1">
            <a:off x="330200" y="420702"/>
            <a:ext cx="2019300" cy="2019300"/>
          </a:xfrm>
          <a:prstGeom prst="rect">
            <a:avLst/>
          </a:prstGeom>
        </p:spPr>
      </p:pic>
      <p:sp>
        <p:nvSpPr>
          <p:cNvPr id="8" name="Rectangle 7"/>
          <p:cNvSpPr/>
          <p:nvPr/>
        </p:nvSpPr>
        <p:spPr>
          <a:xfrm>
            <a:off x="2470402" y="420702"/>
            <a:ext cx="6216397" cy="1477328"/>
          </a:xfrm>
          <a:prstGeom prst="rect">
            <a:avLst/>
          </a:prstGeom>
        </p:spPr>
        <p:txBody>
          <a:bodyPr wrap="square">
            <a:spAutoFit/>
          </a:bodyPr>
          <a:lstStyle/>
          <a:p>
            <a:r>
              <a:rPr lang="en-US" dirty="0"/>
              <a:t>Nick </a:t>
            </a:r>
            <a:r>
              <a:rPr lang="en-US" dirty="0" err="1"/>
              <a:t>Lemekha</a:t>
            </a:r>
            <a:r>
              <a:rPr lang="en-US" dirty="0"/>
              <a:t> was the IT coordinator, he recorded a lot of tutorial videos and shared them on our social media for students to self-learn. He also help Dr. </a:t>
            </a:r>
            <a:r>
              <a:rPr lang="en-US" dirty="0" err="1"/>
              <a:t>Pelayo</a:t>
            </a:r>
            <a:r>
              <a:rPr lang="en-US" dirty="0"/>
              <a:t> with video project. Nick is a video editing expert and has a warm heart.  </a:t>
            </a:r>
          </a:p>
        </p:txBody>
      </p:sp>
      <p:sp>
        <p:nvSpPr>
          <p:cNvPr id="9" name="Rectangle 8"/>
          <p:cNvSpPr/>
          <p:nvPr/>
        </p:nvSpPr>
        <p:spPr>
          <a:xfrm>
            <a:off x="330200" y="2498953"/>
            <a:ext cx="5124702" cy="2031325"/>
          </a:xfrm>
          <a:prstGeom prst="rect">
            <a:avLst/>
          </a:prstGeom>
        </p:spPr>
        <p:txBody>
          <a:bodyPr wrap="square">
            <a:spAutoFit/>
          </a:bodyPr>
          <a:lstStyle/>
          <a:p>
            <a:r>
              <a:rPr lang="en-US" dirty="0"/>
              <a:t>Our wonderful graduated lab assistant Angelica Gill was the Education Coordinator and received admission to the Master’s Program from New York University of Social Work. There are inumerable good things to say about her. She has been seen as a role model of the entire lab.</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500" y="4527454"/>
            <a:ext cx="1429003" cy="2082211"/>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1502" y="4522738"/>
            <a:ext cx="2092198" cy="211003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8599" y="1898030"/>
            <a:ext cx="2047989" cy="2191370"/>
          </a:xfrm>
          <a:prstGeom prst="rect">
            <a:avLst/>
          </a:prstGeom>
        </p:spPr>
      </p:pic>
      <p:sp>
        <p:nvSpPr>
          <p:cNvPr id="13" name="Rectangle 12"/>
          <p:cNvSpPr/>
          <p:nvPr/>
        </p:nvSpPr>
        <p:spPr>
          <a:xfrm>
            <a:off x="4403188" y="4288518"/>
            <a:ext cx="4201314" cy="1477328"/>
          </a:xfrm>
          <a:prstGeom prst="rect">
            <a:avLst/>
          </a:prstGeom>
        </p:spPr>
        <p:txBody>
          <a:bodyPr wrap="square">
            <a:spAutoFit/>
          </a:bodyPr>
          <a:lstStyle/>
          <a:p>
            <a:r>
              <a:rPr lang="en-US" dirty="0"/>
              <a:t>Thanh Pham developed a well-designed staff training menu while she was in educational division. Thanh attends a Master’s program of Public Health at Hofstra University.</a:t>
            </a:r>
          </a:p>
        </p:txBody>
      </p:sp>
    </p:spTree>
    <p:extLst>
      <p:ext uri="{BB962C8B-B14F-4D97-AF65-F5344CB8AC3E}">
        <p14:creationId xmlns:p14="http://schemas.microsoft.com/office/powerpoint/2010/main" val="2083517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206500" y="723900"/>
            <a:ext cx="9690100" cy="5727700"/>
          </a:xfrm>
        </p:spPr>
        <p:txBody>
          <a:bodyPr>
            <a:normAutofit fontScale="70000" lnSpcReduction="20000"/>
          </a:bodyPr>
          <a:lstStyle/>
          <a:p>
            <a:pPr marL="0" indent="0">
              <a:buNone/>
            </a:pPr>
            <a:r>
              <a:rPr lang="en-US" sz="2300" dirty="0">
                <a:latin typeface="Times" charset="0"/>
                <a:ea typeface="Times" charset="0"/>
                <a:cs typeface="Times" charset="0"/>
              </a:rPr>
              <a:t>	</a:t>
            </a:r>
            <a:r>
              <a:rPr lang="en-US" sz="2600" dirty="0">
                <a:latin typeface="Times" charset="0"/>
                <a:ea typeface="Times" charset="0"/>
                <a:cs typeface="Times" charset="0"/>
              </a:rPr>
              <a:t>Jesse has already made significant progress getting the program back on its feet. We are excited to welcome Sophia </a:t>
            </a:r>
            <a:r>
              <a:rPr lang="en-US" sz="2600" dirty="0" err="1">
                <a:latin typeface="Times" charset="0"/>
                <a:ea typeface="Times" charset="0"/>
                <a:cs typeface="Times" charset="0"/>
              </a:rPr>
              <a:t>Diamantis</a:t>
            </a:r>
            <a:r>
              <a:rPr lang="en-US" sz="2600" dirty="0">
                <a:latin typeface="Times" charset="0"/>
                <a:ea typeface="Times" charset="0"/>
                <a:cs typeface="Times" charset="0"/>
              </a:rPr>
              <a:t>, will join the Department as a Visiting Assistant Professor of TESOL in the fall. While she grew up locally and has delivered TESOL and Spanish courses in the Department in the past, Sophia is currently completing her doctorate from the University of Wisconsin, Madison. We look forward to welcoming Sophia back to campus in the coming year. Finally, the Department was fortunate to hire Jessica Reynolds as the new Department Secretary. While she has only been in the position for a few months, Jessica has already proven herself to be invaluable to the Department. Our former secretary who was with us for well over a decade, </a:t>
            </a:r>
            <a:r>
              <a:rPr lang="en-US" sz="2600" dirty="0" err="1">
                <a:latin typeface="Times" charset="0"/>
                <a:ea typeface="Times" charset="0"/>
                <a:cs typeface="Times" charset="0"/>
              </a:rPr>
              <a:t>Denina</a:t>
            </a:r>
            <a:r>
              <a:rPr lang="en-US" sz="2600" dirty="0">
                <a:latin typeface="Times" charset="0"/>
                <a:ea typeface="Times" charset="0"/>
                <a:cs typeface="Times" charset="0"/>
              </a:rPr>
              <a:t> Harris, is now the secretary of the Chemistry Department. Thank you, Nina, for your years of service. While the last year has been a time of enormous change of staff and faculty within the Department, we are thrilled to have filled every one of our vacancies with energetic, passionate and highly qualified colleagues. I have no doubt that these changes will significantly improve our Department for many years to come.</a:t>
            </a:r>
          </a:p>
          <a:p>
            <a:pPr marL="0" indent="0">
              <a:buNone/>
            </a:pPr>
            <a:r>
              <a:rPr lang="en-US" sz="2600" dirty="0">
                <a:latin typeface="Times" charset="0"/>
                <a:ea typeface="Times" charset="0"/>
                <a:cs typeface="Times" charset="0"/>
              </a:rPr>
              <a:t>	Members of our community have also had noteworthy successes this year that must be mentioned in these remarks. Dr. Luke </a:t>
            </a:r>
            <a:r>
              <a:rPr lang="en-US" sz="2600" dirty="0" err="1">
                <a:latin typeface="Times" charset="0"/>
                <a:ea typeface="Times" charset="0"/>
                <a:cs typeface="Times" charset="0"/>
              </a:rPr>
              <a:t>Eilderts</a:t>
            </a:r>
            <a:r>
              <a:rPr lang="en-US" sz="2600" dirty="0">
                <a:latin typeface="Times" charset="0"/>
                <a:ea typeface="Times" charset="0"/>
                <a:cs typeface="Times" charset="0"/>
              </a:rPr>
              <a:t> and Dr. </a:t>
            </a:r>
            <a:r>
              <a:rPr lang="en-US" sz="2600" dirty="0" err="1">
                <a:latin typeface="Times" charset="0"/>
                <a:ea typeface="Times" charset="0"/>
                <a:cs typeface="Times" charset="0"/>
              </a:rPr>
              <a:t>Miaowei</a:t>
            </a:r>
            <a:r>
              <a:rPr lang="en-US" sz="2600" dirty="0">
                <a:latin typeface="Times" charset="0"/>
                <a:ea typeface="Times" charset="0"/>
                <a:cs typeface="Times" charset="0"/>
              </a:rPr>
              <a:t> </a:t>
            </a:r>
            <a:r>
              <a:rPr lang="en-US" sz="2600" dirty="0" err="1">
                <a:latin typeface="Times" charset="0"/>
                <a:ea typeface="Times" charset="0"/>
                <a:cs typeface="Times" charset="0"/>
              </a:rPr>
              <a:t>Weng</a:t>
            </a:r>
            <a:r>
              <a:rPr lang="en-US" sz="2600" dirty="0">
                <a:latin typeface="Times" charset="0"/>
                <a:ea typeface="Times" charset="0"/>
                <a:cs typeface="Times" charset="0"/>
              </a:rPr>
              <a:t> were both granted tenure and promoted to Associate Professor. In addition, both of them received semester-long sabbatical leaves, which they will take in the 2018-19 year, Luke in the Fall and </a:t>
            </a:r>
            <a:r>
              <a:rPr lang="en-US" sz="2600" dirty="0" err="1">
                <a:latin typeface="Times" charset="0"/>
                <a:ea typeface="Times" charset="0"/>
                <a:cs typeface="Times" charset="0"/>
              </a:rPr>
              <a:t>Miaowei</a:t>
            </a:r>
            <a:r>
              <a:rPr lang="en-US" sz="2600" dirty="0">
                <a:latin typeface="Times" charset="0"/>
                <a:ea typeface="Times" charset="0"/>
                <a:cs typeface="Times" charset="0"/>
              </a:rPr>
              <a:t> in the Spring. I also want to congratulate Dr. Lisa Vitale, who will begin next year in a new role as Assistant to the Deans of Arts and Sciences, and Dr. </a:t>
            </a:r>
            <a:r>
              <a:rPr lang="en-US" sz="2600" dirty="0" err="1">
                <a:latin typeface="Times" charset="0"/>
                <a:ea typeface="Times" charset="0"/>
                <a:cs typeface="Times" charset="0"/>
              </a:rPr>
              <a:t>Sobeira</a:t>
            </a:r>
            <a:r>
              <a:rPr lang="en-US" sz="2600" dirty="0">
                <a:latin typeface="Times" charset="0"/>
                <a:ea typeface="Times" charset="0"/>
                <a:cs typeface="Times" charset="0"/>
              </a:rPr>
              <a:t> </a:t>
            </a:r>
            <a:r>
              <a:rPr lang="en-US" sz="2600" dirty="0" err="1">
                <a:latin typeface="Times" charset="0"/>
                <a:ea typeface="Times" charset="0"/>
                <a:cs typeface="Times" charset="0"/>
              </a:rPr>
              <a:t>Latorre</a:t>
            </a:r>
            <a:r>
              <a:rPr lang="en-US" sz="2600" dirty="0">
                <a:latin typeface="Times" charset="0"/>
                <a:ea typeface="Times" charset="0"/>
                <a:cs typeface="Times" charset="0"/>
              </a:rPr>
              <a:t> for being reappointed to the position of Director of Interdisciplinary Studies. I have also been reelected to serve a second term as Department Chairperson. </a:t>
            </a:r>
          </a:p>
          <a:p>
            <a:pPr marL="0" indent="0">
              <a:buNone/>
            </a:pPr>
            <a:r>
              <a:rPr lang="en-US" sz="2600" dirty="0">
                <a:latin typeface="Times" charset="0"/>
                <a:ea typeface="Times" charset="0"/>
                <a:cs typeface="Times" charset="0"/>
              </a:rPr>
              <a:t>	</a:t>
            </a:r>
          </a:p>
          <a:p>
            <a:pPr marL="0" indent="0">
              <a:buNone/>
            </a:pPr>
            <a:endParaRPr lang="en-US" sz="2600" dirty="0">
              <a:latin typeface="Times" charset="0"/>
              <a:ea typeface="Times" charset="0"/>
              <a:cs typeface="Times" charset="0"/>
            </a:endParaRPr>
          </a:p>
          <a:p>
            <a:pPr marL="0" indent="0">
              <a:buNone/>
            </a:pPr>
            <a:r>
              <a:rPr lang="en-US" sz="2600" dirty="0"/>
              <a:t/>
            </a:r>
            <a:br>
              <a:rPr lang="en-US" sz="2600" dirty="0"/>
            </a:br>
            <a:r>
              <a:rPr lang="en-US" dirty="0"/>
              <a:t/>
            </a:r>
            <a:br>
              <a:rPr lang="en-US" dirty="0"/>
            </a:br>
            <a:endParaRPr lang="en-US" dirty="0"/>
          </a:p>
        </p:txBody>
      </p:sp>
    </p:spTree>
    <p:extLst>
      <p:ext uri="{BB962C8B-B14F-4D97-AF65-F5344CB8AC3E}">
        <p14:creationId xmlns:p14="http://schemas.microsoft.com/office/powerpoint/2010/main" val="14178916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96400" y="800100"/>
            <a:ext cx="2430780" cy="3939208"/>
          </a:xfrm>
        </p:spPr>
        <p:txBody>
          <a:bodyPr>
            <a:normAutofit/>
          </a:bodyPr>
          <a:lstStyle/>
          <a:p>
            <a:r>
              <a:rPr lang="en-US" dirty="0"/>
              <a:t>We proudly introduce our current lab assistants who are on the Dean’s list </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86258" y="437984"/>
            <a:ext cx="3001602" cy="1945038"/>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425" y="393699"/>
            <a:ext cx="2289175" cy="3665491"/>
          </a:xfrm>
          <a:prstGeom prst="rect">
            <a:avLst/>
          </a:prstGeom>
        </p:spPr>
      </p:pic>
      <p:sp>
        <p:nvSpPr>
          <p:cNvPr id="6" name="Rectangle 5"/>
          <p:cNvSpPr/>
          <p:nvPr/>
        </p:nvSpPr>
        <p:spPr>
          <a:xfrm>
            <a:off x="4027689" y="2569029"/>
            <a:ext cx="1672253" cy="369332"/>
          </a:xfrm>
          <a:prstGeom prst="rect">
            <a:avLst/>
          </a:prstGeom>
        </p:spPr>
        <p:txBody>
          <a:bodyPr wrap="none">
            <a:spAutoFit/>
          </a:bodyPr>
          <a:lstStyle/>
          <a:p>
            <a:pPr>
              <a:spcBef>
                <a:spcPts val="0"/>
              </a:spcBef>
              <a:buClrTx/>
            </a:pPr>
            <a:r>
              <a:rPr lang="en-US"/>
              <a:t>Weens Simon</a:t>
            </a:r>
            <a:endParaRPr lang="en-US" dirty="0"/>
          </a:p>
        </p:txBody>
      </p:sp>
      <p:sp>
        <p:nvSpPr>
          <p:cNvPr id="7" name="Rectangle 6"/>
          <p:cNvSpPr/>
          <p:nvPr/>
        </p:nvSpPr>
        <p:spPr>
          <a:xfrm>
            <a:off x="848762" y="4156514"/>
            <a:ext cx="1404552" cy="369332"/>
          </a:xfrm>
          <a:prstGeom prst="rect">
            <a:avLst/>
          </a:prstGeom>
        </p:spPr>
        <p:txBody>
          <a:bodyPr wrap="none">
            <a:spAutoFit/>
          </a:bodyPr>
          <a:lstStyle/>
          <a:p>
            <a:pPr>
              <a:spcBef>
                <a:spcPts val="0"/>
              </a:spcBef>
              <a:buClrTx/>
            </a:pPr>
            <a:r>
              <a:rPr lang="en-US"/>
              <a:t>Nelly Quito</a:t>
            </a:r>
            <a:endParaRPr lang="en-US" dirty="0"/>
          </a:p>
        </p:txBody>
      </p:sp>
      <p:sp>
        <p:nvSpPr>
          <p:cNvPr id="8" name="Rectangle 7"/>
          <p:cNvSpPr/>
          <p:nvPr/>
        </p:nvSpPr>
        <p:spPr>
          <a:xfrm>
            <a:off x="6831510" y="6020711"/>
            <a:ext cx="1643399" cy="369332"/>
          </a:xfrm>
          <a:prstGeom prst="rect">
            <a:avLst/>
          </a:prstGeom>
        </p:spPr>
        <p:txBody>
          <a:bodyPr wrap="none">
            <a:spAutoFit/>
          </a:bodyPr>
          <a:lstStyle/>
          <a:p>
            <a:pPr>
              <a:spcBef>
                <a:spcPts val="0"/>
              </a:spcBef>
              <a:buClrTx/>
            </a:pPr>
            <a:r>
              <a:rPr lang="en-US" dirty="0"/>
              <a:t>Victoria Louis</a:t>
            </a:r>
          </a:p>
        </p:txBody>
      </p:sp>
      <p:sp>
        <p:nvSpPr>
          <p:cNvPr id="9" name="Rectangle 8"/>
          <p:cNvSpPr/>
          <p:nvPr/>
        </p:nvSpPr>
        <p:spPr>
          <a:xfrm>
            <a:off x="3627274" y="5677690"/>
            <a:ext cx="1726755" cy="369332"/>
          </a:xfrm>
          <a:prstGeom prst="rect">
            <a:avLst/>
          </a:prstGeom>
        </p:spPr>
        <p:txBody>
          <a:bodyPr wrap="none">
            <a:spAutoFit/>
          </a:bodyPr>
          <a:lstStyle/>
          <a:p>
            <a:pPr>
              <a:spcBef>
                <a:spcPts val="0"/>
              </a:spcBef>
              <a:buClrTx/>
            </a:pPr>
            <a:r>
              <a:rPr lang="en-US"/>
              <a:t>Sabrina Bahia</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5604" y="2569029"/>
            <a:ext cx="2543138" cy="3387791"/>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5479" y="3798265"/>
            <a:ext cx="2850346" cy="1667107"/>
          </a:xfrm>
          <a:prstGeom prst="rect">
            <a:avLst/>
          </a:prstGeom>
        </p:spPr>
      </p:pic>
    </p:spTree>
    <p:extLst>
      <p:ext uri="{BB962C8B-B14F-4D97-AF65-F5344CB8AC3E}">
        <p14:creationId xmlns:p14="http://schemas.microsoft.com/office/powerpoint/2010/main" val="277485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96400" y="607392"/>
            <a:ext cx="2430780" cy="2491408"/>
          </a:xfrm>
        </p:spPr>
        <p:txBody>
          <a:bodyPr/>
          <a:lstStyle/>
          <a:p>
            <a:r>
              <a:rPr lang="en-US" dirty="0"/>
              <a:t/>
            </a:r>
            <a:br>
              <a:rPr lang="en-US" dirty="0"/>
            </a:br>
            <a:r>
              <a:rPr lang="en-US" dirty="0"/>
              <a:t>Lab Director’s Scholarship </a:t>
            </a:r>
          </a:p>
        </p:txBody>
      </p:sp>
      <p:sp>
        <p:nvSpPr>
          <p:cNvPr id="3" name="Content Placeholder 2"/>
          <p:cNvSpPr>
            <a:spLocks noGrp="1"/>
          </p:cNvSpPr>
          <p:nvPr>
            <p:ph idx="1"/>
          </p:nvPr>
        </p:nvSpPr>
        <p:spPr/>
        <p:txBody>
          <a:bodyPr>
            <a:normAutofit fontScale="85000" lnSpcReduction="20000"/>
          </a:bodyPr>
          <a:lstStyle/>
          <a:p>
            <a:pPr marL="0" indent="0">
              <a:buNone/>
            </a:pPr>
            <a:r>
              <a:rPr lang="en-US" b="1" dirty="0"/>
              <a:t>PUBLICATIONS</a:t>
            </a:r>
            <a:endParaRPr lang="en-US" dirty="0"/>
          </a:p>
          <a:p>
            <a:r>
              <a:rPr lang="en-US" b="1" dirty="0"/>
              <a:t>Tu, I. </a:t>
            </a:r>
            <a:r>
              <a:rPr lang="en-US" dirty="0"/>
              <a:t>(2018)</a:t>
            </a:r>
            <a:r>
              <a:rPr lang="en-US" i="1" dirty="0"/>
              <a:t> </a:t>
            </a:r>
            <a:r>
              <a:rPr lang="en-US" dirty="0"/>
              <a:t>Emerging Second Language Writing Identity and Complex Dynamic Writing: A Transdisciplinary Perspective. </a:t>
            </a:r>
            <a:r>
              <a:rPr lang="en-US" i="1" dirty="0"/>
              <a:t>Journal of World Languages</a:t>
            </a:r>
            <a:r>
              <a:rPr lang="en-US" dirty="0"/>
              <a:t>, 4: 3,160-181</a:t>
            </a:r>
            <a:r>
              <a:rPr lang="en-US" i="1" dirty="0"/>
              <a:t>.</a:t>
            </a:r>
            <a:endParaRPr lang="en-US" dirty="0"/>
          </a:p>
          <a:p>
            <a:r>
              <a:rPr lang="en-US" b="1" dirty="0"/>
              <a:t>Tu, I. </a:t>
            </a:r>
            <a:r>
              <a:rPr lang="en-US" dirty="0"/>
              <a:t>(under review) Imagined Mandarin Community through Second Language Writing Practice under a Lens of Complex Dynamic System Theory. </a:t>
            </a:r>
            <a:r>
              <a:rPr lang="en-US" i="1" dirty="0"/>
              <a:t>International Journal of Applied Linguistics</a:t>
            </a:r>
            <a:r>
              <a:rPr lang="en-US" dirty="0"/>
              <a:t> (Received Nov. 15 2017) </a:t>
            </a:r>
          </a:p>
          <a:p>
            <a:r>
              <a:rPr lang="en-US" b="1" dirty="0"/>
              <a:t>Tu, I</a:t>
            </a:r>
            <a:r>
              <a:rPr lang="en-US" dirty="0"/>
              <a:t>. Cultivating Self-Directed Learners in Chinese Classroom: A Case Study of Snowball Writing Practice (under review)</a:t>
            </a:r>
          </a:p>
          <a:p>
            <a:pPr marL="0" indent="0">
              <a:buNone/>
            </a:pPr>
            <a:r>
              <a:rPr lang="en-US" b="1" dirty="0"/>
              <a:t>MANUSCRIPTS IN PREPARATION</a:t>
            </a:r>
            <a:endParaRPr lang="en-US" dirty="0"/>
          </a:p>
          <a:p>
            <a:r>
              <a:rPr lang="en-US" b="1" dirty="0"/>
              <a:t>Tu, I</a:t>
            </a:r>
            <a:r>
              <a:rPr lang="en-US" dirty="0"/>
              <a:t>. Does the “Best Practices” Help Students’ Self-Directed Learning in Second Language Writing? A Qualitative Study on Relation between Teacher’s Written Responses and Students’ Self-Directed Learning</a:t>
            </a:r>
          </a:p>
          <a:p>
            <a:pPr marL="0" indent="0">
              <a:buNone/>
            </a:pPr>
            <a:r>
              <a:rPr lang="en-US" b="1" dirty="0"/>
              <a:t>RESEARCH PROJECTS IN PROGRESS</a:t>
            </a:r>
            <a:endParaRPr lang="en-US" dirty="0"/>
          </a:p>
          <a:p>
            <a:r>
              <a:rPr lang="en-US" b="1" dirty="0"/>
              <a:t>Tu, I.</a:t>
            </a:r>
            <a:r>
              <a:rPr lang="en-US" dirty="0"/>
              <a:t> and </a:t>
            </a:r>
            <a:r>
              <a:rPr lang="en-US" dirty="0" err="1"/>
              <a:t>Piemontese</a:t>
            </a:r>
            <a:r>
              <a:rPr lang="en-US" dirty="0"/>
              <a:t>, L. </a:t>
            </a:r>
            <a:r>
              <a:rPr lang="en-US" i="1" dirty="0"/>
              <a:t>Will Silent Way Enhance Language Learners’ Self-Directed Learning Ability and Proficiency?</a:t>
            </a:r>
            <a:r>
              <a:rPr lang="en-US" dirty="0"/>
              <a:t> </a:t>
            </a:r>
          </a:p>
          <a:p>
            <a:r>
              <a:rPr lang="en-US" b="1" dirty="0"/>
              <a:t>Tu, I.</a:t>
            </a:r>
            <a:r>
              <a:rPr lang="en-US" dirty="0"/>
              <a:t> </a:t>
            </a:r>
            <a:r>
              <a:rPr lang="en-US" i="1" dirty="0"/>
              <a:t>A Comparison Study of Language Learners’ Self-Directed Learning Ability in Response to Paper-based, Digital Text-based, and Video Based Writing Corrective Feedback. </a:t>
            </a:r>
            <a:endParaRPr lang="en-US" dirty="0"/>
          </a:p>
          <a:p>
            <a:pPr marL="0" indent="0">
              <a:buNone/>
            </a:pPr>
            <a:r>
              <a:rPr lang="en-US" b="1" dirty="0"/>
              <a:t>RESEARCH PROJECT IN PREPARATION</a:t>
            </a:r>
            <a:endParaRPr lang="en-US" dirty="0"/>
          </a:p>
          <a:p>
            <a:r>
              <a:rPr lang="en-US" dirty="0"/>
              <a:t>Huang, C. and </a:t>
            </a:r>
            <a:r>
              <a:rPr lang="en-US" b="1" dirty="0"/>
              <a:t>Tu, I.</a:t>
            </a:r>
            <a:r>
              <a:rPr lang="en-US" dirty="0"/>
              <a:t> </a:t>
            </a:r>
            <a:r>
              <a:rPr lang="en-US" i="1" dirty="0"/>
              <a:t>Engaging Young Learners with a Robotic Learning Environment to Promote Literacy.</a:t>
            </a: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8222853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Events we host</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469895" y="451196"/>
            <a:ext cx="2402821" cy="1802116"/>
          </a:xfrm>
          <a:ln>
            <a:solidFill>
              <a:schemeClr val="tx1"/>
            </a:solidFill>
          </a:ln>
          <a:effectLst>
            <a:reflection blurRad="6350" stA="52000" endA="300" endPos="35000" dir="5400000" sy="-100000" algn="bl" rotWithShape="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958964" y="711546"/>
            <a:ext cx="2082797" cy="1562098"/>
          </a:xfrm>
          <a:prstGeom prst="rect">
            <a:avLst/>
          </a:prstGeom>
          <a:ln>
            <a:solidFill>
              <a:schemeClr val="tx1"/>
            </a:solidFill>
          </a:ln>
          <a:effectLst>
            <a:reflection blurRad="6350" stA="50000" endA="300" endPos="55000" dir="5400000" sy="-100000" algn="bl" rotWithShape="0"/>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247142" y="699168"/>
            <a:ext cx="1734016" cy="1300512"/>
          </a:xfrm>
          <a:prstGeom prst="rect">
            <a:avLst/>
          </a:prstGeom>
          <a:ln>
            <a:solidFill>
              <a:schemeClr val="tx1"/>
            </a:solidFill>
          </a:ln>
          <a:effectLst>
            <a:reflection blurRad="6350" stA="50000" endA="300" endPos="55000" dir="5400000" sy="-100000" algn="bl" rotWithShape="0"/>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0162" y="3543026"/>
            <a:ext cx="1956074" cy="1956074"/>
          </a:xfrm>
          <a:prstGeom prst="rect">
            <a:avLst/>
          </a:prstGeom>
          <a:ln>
            <a:solidFill>
              <a:schemeClr val="tx1"/>
            </a:solidFill>
          </a:ln>
          <a:effectLst>
            <a:reflection blurRad="6350" stA="50000" endA="300" endPos="55000" dir="5400000" sy="-100000" algn="bl" rotWithShape="0"/>
          </a:effec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4628047" y="3561109"/>
            <a:ext cx="2559877" cy="1919908"/>
          </a:xfrm>
          <a:prstGeom prst="rect">
            <a:avLst/>
          </a:prstGeom>
          <a:ln>
            <a:solidFill>
              <a:schemeClr val="tx1"/>
            </a:solidFill>
          </a:ln>
          <a:effectLst>
            <a:reflection blurRad="6350" stA="50000" endA="300" endPos="55000" dir="5400000" sy="-100000" algn="bl" rotWithShape="0"/>
          </a:effectLst>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429042" y="3521560"/>
            <a:ext cx="2021507" cy="1516130"/>
          </a:xfrm>
          <a:prstGeom prst="rect">
            <a:avLst/>
          </a:prstGeom>
          <a:ln>
            <a:solidFill>
              <a:schemeClr val="tx1"/>
            </a:solidFill>
          </a:ln>
          <a:effectLst>
            <a:reflection blurRad="6350" stA="50000" endA="300" endPos="55000" dir="5400000" sy="-100000" algn="bl" rotWithShape="0"/>
          </a:effectLst>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7173292" y="3787775"/>
            <a:ext cx="1955800" cy="1466850"/>
          </a:xfrm>
          <a:prstGeom prst="rect">
            <a:avLst/>
          </a:prstGeom>
          <a:ln>
            <a:solidFill>
              <a:schemeClr val="tx1"/>
            </a:solidFill>
          </a:ln>
          <a:effectLst>
            <a:reflection blurRad="6350" stA="50000" endA="300" endPos="55000" dir="5400000" sy="-100000" algn="bl" rotWithShape="0"/>
          </a:effectLst>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7028534" y="708900"/>
            <a:ext cx="1811867" cy="1358900"/>
          </a:xfrm>
          <a:prstGeom prst="rect">
            <a:avLst/>
          </a:prstGeom>
          <a:ln>
            <a:solidFill>
              <a:schemeClr val="tx1"/>
            </a:solidFill>
          </a:ln>
          <a:effectLst>
            <a:reflection blurRad="6350" stA="50000" endA="300" endPos="55000" dir="5400000" sy="-100000" algn="bl" rotWithShape="0"/>
          </a:effectLst>
        </p:spPr>
      </p:pic>
    </p:spTree>
    <p:extLst>
      <p:ext uri="{BB962C8B-B14F-4D97-AF65-F5344CB8AC3E}">
        <p14:creationId xmlns:p14="http://schemas.microsoft.com/office/powerpoint/2010/main" val="2066826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0200" y="368300"/>
            <a:ext cx="11506200" cy="1200329"/>
          </a:xfrm>
          <a:prstGeom prst="rect">
            <a:avLst/>
          </a:prstGeom>
        </p:spPr>
        <p:txBody>
          <a:bodyPr wrap="square">
            <a:spAutoFit/>
          </a:bodyPr>
          <a:lstStyle/>
          <a:p>
            <a:r>
              <a:rPr lang="en-US" dirty="0"/>
              <a:t>		</a:t>
            </a:r>
            <a:br>
              <a:rPr lang="en-US" dirty="0"/>
            </a:br>
            <a:endParaRPr lang="en-US" dirty="0"/>
          </a:p>
          <a:p>
            <a:r>
              <a:rPr lang="en-US" dirty="0"/>
              <a:t/>
            </a:r>
            <a:br>
              <a:rPr lang="en-US" dirty="0"/>
            </a:br>
            <a:endParaRPr lang="en-US" dirty="0"/>
          </a:p>
        </p:txBody>
      </p:sp>
      <p:sp>
        <p:nvSpPr>
          <p:cNvPr id="2" name="Rectangle 1"/>
          <p:cNvSpPr/>
          <p:nvPr/>
        </p:nvSpPr>
        <p:spPr>
          <a:xfrm>
            <a:off x="939800" y="1117600"/>
            <a:ext cx="10287000" cy="5078313"/>
          </a:xfrm>
          <a:prstGeom prst="rect">
            <a:avLst/>
          </a:prstGeom>
        </p:spPr>
        <p:txBody>
          <a:bodyPr wrap="square">
            <a:spAutoFit/>
          </a:bodyPr>
          <a:lstStyle/>
          <a:p>
            <a:r>
              <a:rPr lang="en-US" dirty="0">
                <a:latin typeface="Times" charset="0"/>
                <a:ea typeface="Times" charset="0"/>
                <a:cs typeface="Times" charset="0"/>
              </a:rPr>
              <a:t>	In the coming year, there will also be a number of significant changes in coordinator roles. I wish to thank our outgoing coordinators for their strong commitment to the Department and the University: Luisa </a:t>
            </a:r>
            <a:r>
              <a:rPr lang="en-US" dirty="0" err="1">
                <a:latin typeface="Times" charset="0"/>
                <a:ea typeface="Times" charset="0"/>
                <a:cs typeface="Times" charset="0"/>
              </a:rPr>
              <a:t>Piemontese</a:t>
            </a:r>
            <a:r>
              <a:rPr lang="en-US" dirty="0">
                <a:latin typeface="Times" charset="0"/>
                <a:ea typeface="Times" charset="0"/>
                <a:cs typeface="Times" charset="0"/>
              </a:rPr>
              <a:t> (Spanish Section and Curriculum Coordinator) and Dr. </a:t>
            </a:r>
            <a:r>
              <a:rPr lang="en-US" dirty="0" err="1">
                <a:latin typeface="Times" charset="0"/>
                <a:ea typeface="Times" charset="0"/>
                <a:cs typeface="Times" charset="0"/>
              </a:rPr>
              <a:t>Miaowei</a:t>
            </a:r>
            <a:r>
              <a:rPr lang="en-US" dirty="0">
                <a:latin typeface="Times" charset="0"/>
                <a:ea typeface="Times" charset="0"/>
                <a:cs typeface="Times" charset="0"/>
              </a:rPr>
              <a:t> </a:t>
            </a:r>
            <a:r>
              <a:rPr lang="en-US" dirty="0" err="1">
                <a:latin typeface="Times" charset="0"/>
                <a:ea typeface="Times" charset="0"/>
                <a:cs typeface="Times" charset="0"/>
              </a:rPr>
              <a:t>Weng</a:t>
            </a:r>
            <a:r>
              <a:rPr lang="en-US" dirty="0">
                <a:latin typeface="Times" charset="0"/>
                <a:ea typeface="Times" charset="0"/>
                <a:cs typeface="Times" charset="0"/>
              </a:rPr>
              <a:t> (MA in Romance Languages Coordinator). Dr. </a:t>
            </a:r>
            <a:r>
              <a:rPr lang="en-US" dirty="0" err="1">
                <a:latin typeface="Times" charset="0"/>
                <a:ea typeface="Times" charset="0"/>
                <a:cs typeface="Times" charset="0"/>
              </a:rPr>
              <a:t>Miaowei</a:t>
            </a:r>
            <a:r>
              <a:rPr lang="en-US" dirty="0">
                <a:latin typeface="Times" charset="0"/>
                <a:ea typeface="Times" charset="0"/>
                <a:cs typeface="Times" charset="0"/>
              </a:rPr>
              <a:t> </a:t>
            </a:r>
            <a:r>
              <a:rPr lang="en-US" dirty="0" err="1">
                <a:latin typeface="Times" charset="0"/>
                <a:ea typeface="Times" charset="0"/>
                <a:cs typeface="Times" charset="0"/>
              </a:rPr>
              <a:t>Weng</a:t>
            </a:r>
            <a:r>
              <a:rPr lang="en-US" dirty="0">
                <a:latin typeface="Times" charset="0"/>
                <a:ea typeface="Times" charset="0"/>
                <a:cs typeface="Times" charset="0"/>
              </a:rPr>
              <a:t> will begin serving as the Spanish Section Coordinator; Dr. William Flores will take on the role of Spanish Curriculum Coordinator; and Dr. Rafael Hernández will assume the position of MA in Romance Languages Coordinator in the Spring 2019 semester. Thank you all for your past and future service to the Department.</a:t>
            </a:r>
          </a:p>
          <a:p>
            <a:endParaRPr lang="en-US" dirty="0">
              <a:latin typeface="Times" charset="0"/>
              <a:ea typeface="Times" charset="0"/>
              <a:cs typeface="Times" charset="0"/>
            </a:endParaRPr>
          </a:p>
          <a:p>
            <a:r>
              <a:rPr lang="en-US" dirty="0">
                <a:latin typeface="Times" charset="0"/>
                <a:ea typeface="Times" charset="0"/>
                <a:cs typeface="Times" charset="0"/>
              </a:rPr>
              <a:t>	</a:t>
            </a:r>
            <a:r>
              <a:rPr lang="en-US" dirty="0">
                <a:solidFill>
                  <a:srgbClr val="000000"/>
                </a:solidFill>
                <a:latin typeface="Times" charset="0"/>
                <a:ea typeface="Times" charset="0"/>
                <a:cs typeface="Times" charset="0"/>
              </a:rPr>
              <a:t>We are also thrilled to honor our outstanding students this year who received University and Department awards and scholarships. </a:t>
            </a:r>
            <a:r>
              <a:rPr lang="en-US" dirty="0" err="1">
                <a:solidFill>
                  <a:srgbClr val="000000"/>
                </a:solidFill>
                <a:latin typeface="Times" charset="0"/>
                <a:ea typeface="Times" charset="0"/>
                <a:cs typeface="Times" charset="0"/>
              </a:rPr>
              <a:t>Kanita</a:t>
            </a:r>
            <a:r>
              <a:rPr lang="en-US" dirty="0">
                <a:solidFill>
                  <a:srgbClr val="000000"/>
                </a:solidFill>
                <a:latin typeface="Times" charset="0"/>
                <a:ea typeface="Times" charset="0"/>
                <a:cs typeface="Times" charset="0"/>
              </a:rPr>
              <a:t> Mote received the University’s most prestigious award—the Barnard Award—as well as the Constance Cryer </a:t>
            </a:r>
            <a:r>
              <a:rPr lang="en-US" dirty="0" err="1">
                <a:solidFill>
                  <a:srgbClr val="000000"/>
                </a:solidFill>
                <a:latin typeface="Times" charset="0"/>
                <a:ea typeface="Times" charset="0"/>
                <a:cs typeface="Times" charset="0"/>
              </a:rPr>
              <a:t>Ecklund</a:t>
            </a:r>
            <a:r>
              <a:rPr lang="en-US" dirty="0">
                <a:solidFill>
                  <a:srgbClr val="000000"/>
                </a:solidFill>
                <a:latin typeface="Times" charset="0"/>
                <a:ea typeface="Times" charset="0"/>
                <a:cs typeface="Times" charset="0"/>
              </a:rPr>
              <a:t> Award for Excellence in French; Deanna Scotto received the Academic Excellence in Italian Award and Departmental Honors in World Languages and Literatures; Abner </a:t>
            </a:r>
            <a:r>
              <a:rPr lang="en-US" dirty="0" err="1">
                <a:solidFill>
                  <a:srgbClr val="000000"/>
                </a:solidFill>
                <a:latin typeface="Times" charset="0"/>
                <a:ea typeface="Times" charset="0"/>
                <a:cs typeface="Times" charset="0"/>
              </a:rPr>
              <a:t>Yanes</a:t>
            </a:r>
            <a:r>
              <a:rPr lang="en-US" dirty="0">
                <a:solidFill>
                  <a:srgbClr val="000000"/>
                </a:solidFill>
                <a:latin typeface="Times" charset="0"/>
                <a:ea typeface="Times" charset="0"/>
                <a:cs typeface="Times" charset="0"/>
              </a:rPr>
              <a:t> received the Academic Excellence in Spanish award; and Mary Elizabeth </a:t>
            </a:r>
            <a:r>
              <a:rPr lang="en-US" dirty="0" err="1">
                <a:solidFill>
                  <a:srgbClr val="000000"/>
                </a:solidFill>
                <a:latin typeface="Times" charset="0"/>
                <a:ea typeface="Times" charset="0"/>
                <a:cs typeface="Times" charset="0"/>
              </a:rPr>
              <a:t>Griesbacker</a:t>
            </a:r>
            <a:r>
              <a:rPr lang="en-US" dirty="0">
                <a:solidFill>
                  <a:srgbClr val="000000"/>
                </a:solidFill>
                <a:latin typeface="Times" charset="0"/>
                <a:ea typeface="Times" charset="0"/>
                <a:cs typeface="Times" charset="0"/>
              </a:rPr>
              <a:t> received the German Book Award. We were fortunate to be able to award our students a large number of scholarships this year; among next year’s awardees are: </a:t>
            </a:r>
            <a:r>
              <a:rPr lang="en-US" dirty="0" err="1">
                <a:solidFill>
                  <a:srgbClr val="000000"/>
                </a:solidFill>
                <a:latin typeface="Times" charset="0"/>
                <a:ea typeface="Times" charset="0"/>
                <a:cs typeface="Times" charset="0"/>
              </a:rPr>
              <a:t>María</a:t>
            </a:r>
            <a:r>
              <a:rPr lang="en-US" dirty="0">
                <a:solidFill>
                  <a:srgbClr val="000000"/>
                </a:solidFill>
                <a:latin typeface="Times" charset="0"/>
                <a:ea typeface="Times" charset="0"/>
                <a:cs typeface="Times" charset="0"/>
              </a:rPr>
              <a:t> Beltran, Kamaya </a:t>
            </a:r>
            <a:r>
              <a:rPr lang="en-US" dirty="0" err="1">
                <a:solidFill>
                  <a:srgbClr val="000000"/>
                </a:solidFill>
                <a:latin typeface="Times" charset="0"/>
                <a:ea typeface="Times" charset="0"/>
                <a:cs typeface="Times" charset="0"/>
              </a:rPr>
              <a:t>Bilheimer</a:t>
            </a:r>
            <a:r>
              <a:rPr lang="en-US" dirty="0">
                <a:solidFill>
                  <a:srgbClr val="000000"/>
                </a:solidFill>
                <a:latin typeface="Times" charset="0"/>
                <a:ea typeface="Times" charset="0"/>
                <a:cs typeface="Times" charset="0"/>
              </a:rPr>
              <a:t>, </a:t>
            </a:r>
            <a:r>
              <a:rPr lang="en-US" dirty="0" err="1">
                <a:solidFill>
                  <a:srgbClr val="000000"/>
                </a:solidFill>
                <a:latin typeface="Times" charset="0"/>
                <a:ea typeface="Times" charset="0"/>
                <a:cs typeface="Times" charset="0"/>
              </a:rPr>
              <a:t>Miguel</a:t>
            </a:r>
            <a:r>
              <a:rPr lang="en-US" dirty="0">
                <a:solidFill>
                  <a:srgbClr val="000000"/>
                </a:solidFill>
                <a:latin typeface="Times" charset="0"/>
                <a:ea typeface="Times" charset="0"/>
                <a:cs typeface="Times" charset="0"/>
              </a:rPr>
              <a:t> </a:t>
            </a:r>
            <a:r>
              <a:rPr lang="en-US" dirty="0" err="1">
                <a:solidFill>
                  <a:srgbClr val="000000"/>
                </a:solidFill>
                <a:latin typeface="Times" charset="0"/>
                <a:ea typeface="Times" charset="0"/>
                <a:cs typeface="Times" charset="0"/>
              </a:rPr>
              <a:t>Díaz</a:t>
            </a:r>
            <a:r>
              <a:rPr lang="en-US" dirty="0">
                <a:solidFill>
                  <a:srgbClr val="000000"/>
                </a:solidFill>
                <a:latin typeface="Times" charset="0"/>
                <a:ea typeface="Times" charset="0"/>
                <a:cs typeface="Times" charset="0"/>
              </a:rPr>
              <a:t>, Tatiana Lorenzo, Heidi Matias, </a:t>
            </a:r>
            <a:r>
              <a:rPr lang="en-US" dirty="0" err="1">
                <a:solidFill>
                  <a:srgbClr val="000000"/>
                </a:solidFill>
                <a:latin typeface="Times" charset="0"/>
                <a:ea typeface="Times" charset="0"/>
                <a:cs typeface="Times" charset="0"/>
              </a:rPr>
              <a:t>Kalyrin</a:t>
            </a:r>
            <a:r>
              <a:rPr lang="en-US" dirty="0">
                <a:solidFill>
                  <a:srgbClr val="000000"/>
                </a:solidFill>
                <a:latin typeface="Times" charset="0"/>
                <a:ea typeface="Times" charset="0"/>
                <a:cs typeface="Times" charset="0"/>
              </a:rPr>
              <a:t> Rivera, Marisol Rivera, Gabriela Vazquez, Matthew </a:t>
            </a:r>
            <a:r>
              <a:rPr lang="en-US" dirty="0" err="1">
                <a:solidFill>
                  <a:srgbClr val="000000"/>
                </a:solidFill>
                <a:latin typeface="Times" charset="0"/>
                <a:ea typeface="Times" charset="0"/>
                <a:cs typeface="Times" charset="0"/>
              </a:rPr>
              <a:t>Torrisi</a:t>
            </a:r>
            <a:r>
              <a:rPr lang="en-US" dirty="0">
                <a:solidFill>
                  <a:srgbClr val="000000"/>
                </a:solidFill>
                <a:latin typeface="Times" charset="0"/>
                <a:ea typeface="Times" charset="0"/>
                <a:cs typeface="Times" charset="0"/>
              </a:rPr>
              <a:t>, Regina Roper, David </a:t>
            </a:r>
            <a:r>
              <a:rPr lang="en-US" dirty="0" err="1">
                <a:solidFill>
                  <a:srgbClr val="000000"/>
                </a:solidFill>
                <a:latin typeface="Times" charset="0"/>
                <a:ea typeface="Times" charset="0"/>
                <a:cs typeface="Times" charset="0"/>
              </a:rPr>
              <a:t>Difabio</a:t>
            </a:r>
            <a:r>
              <a:rPr lang="en-US" dirty="0">
                <a:solidFill>
                  <a:srgbClr val="000000"/>
                </a:solidFill>
                <a:latin typeface="Times" charset="0"/>
                <a:ea typeface="Times" charset="0"/>
                <a:cs typeface="Times" charset="0"/>
              </a:rPr>
              <a:t>, and Shannon Reed.  </a:t>
            </a:r>
            <a:endParaRPr lang="en-US" dirty="0">
              <a:latin typeface="Times" charset="0"/>
              <a:ea typeface="Times" charset="0"/>
              <a:cs typeface="Times" charset="0"/>
            </a:endParaRPr>
          </a:p>
          <a:p>
            <a:endParaRPr lang="en-US" dirty="0">
              <a:latin typeface="Times" charset="0"/>
              <a:ea typeface="Times" charset="0"/>
              <a:cs typeface="Times" charset="0"/>
            </a:endParaRPr>
          </a:p>
        </p:txBody>
      </p:sp>
    </p:spTree>
    <p:extLst>
      <p:ext uri="{BB962C8B-B14F-4D97-AF65-F5344CB8AC3E}">
        <p14:creationId xmlns:p14="http://schemas.microsoft.com/office/powerpoint/2010/main" val="1743208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0100" y="671691"/>
            <a:ext cx="10515600" cy="3970318"/>
          </a:xfrm>
          <a:prstGeom prst="rect">
            <a:avLst/>
          </a:prstGeom>
        </p:spPr>
        <p:txBody>
          <a:bodyPr wrap="square">
            <a:spAutoFit/>
          </a:bodyPr>
          <a:lstStyle/>
          <a:p>
            <a:pPr indent="457200"/>
            <a:r>
              <a:rPr lang="en-US" dirty="0">
                <a:solidFill>
                  <a:srgbClr val="000000"/>
                </a:solidFill>
                <a:latin typeface="Times" charset="0"/>
                <a:ea typeface="Times" charset="0"/>
                <a:cs typeface="Times" charset="0"/>
              </a:rPr>
              <a:t>All of our student clubs were active this year, organizing conversation tables, charity events, get-togethers, workshops, film screenings and field trips. Thank you to our student leaders and faculty sponsors for all they do to enrich student life through participation in clubs. These activities are such an important part of the experience of majors and minors.</a:t>
            </a:r>
          </a:p>
          <a:p>
            <a:pPr indent="457200"/>
            <a:endParaRPr lang="en-US" dirty="0">
              <a:latin typeface="Times" charset="0"/>
              <a:ea typeface="Times" charset="0"/>
              <a:cs typeface="Times" charset="0"/>
            </a:endParaRPr>
          </a:p>
          <a:p>
            <a:pPr indent="457200"/>
            <a:r>
              <a:rPr lang="en-US" dirty="0">
                <a:solidFill>
                  <a:srgbClr val="000000"/>
                </a:solidFill>
                <a:latin typeface="Times" charset="0"/>
                <a:ea typeface="Times" charset="0"/>
                <a:cs typeface="Times" charset="0"/>
              </a:rPr>
              <a:t>As we anticipate the fall 2018 semester, I extend my congratulations to all of our graduating seniors and Master’s degree students. In addition, I wish our three study abroad directors—Carlos </a:t>
            </a:r>
            <a:r>
              <a:rPr lang="en-US" dirty="0" err="1">
                <a:solidFill>
                  <a:srgbClr val="000000"/>
                </a:solidFill>
                <a:latin typeface="Times" charset="0"/>
                <a:ea typeface="Times" charset="0"/>
                <a:cs typeface="Times" charset="0"/>
              </a:rPr>
              <a:t>Arboleda</a:t>
            </a:r>
            <a:r>
              <a:rPr lang="en-US" dirty="0">
                <a:solidFill>
                  <a:srgbClr val="000000"/>
                </a:solidFill>
                <a:latin typeface="Times" charset="0"/>
                <a:ea typeface="Times" charset="0"/>
                <a:cs typeface="Times" charset="0"/>
              </a:rPr>
              <a:t>, Luke </a:t>
            </a:r>
            <a:r>
              <a:rPr lang="en-US" dirty="0" err="1">
                <a:solidFill>
                  <a:srgbClr val="000000"/>
                </a:solidFill>
                <a:latin typeface="Times" charset="0"/>
                <a:ea typeface="Times" charset="0"/>
                <a:cs typeface="Times" charset="0"/>
              </a:rPr>
              <a:t>Eilderts</a:t>
            </a:r>
            <a:r>
              <a:rPr lang="en-US" dirty="0">
                <a:solidFill>
                  <a:srgbClr val="000000"/>
                </a:solidFill>
                <a:latin typeface="Times" charset="0"/>
                <a:ea typeface="Times" charset="0"/>
                <a:cs typeface="Times" charset="0"/>
              </a:rPr>
              <a:t> and Pina Palma—well wishes as they embark on their journeys to Spain, France and Italy respectively.  </a:t>
            </a:r>
          </a:p>
          <a:p>
            <a:pPr indent="457200"/>
            <a:endParaRPr lang="en-US" dirty="0">
              <a:solidFill>
                <a:srgbClr val="000000"/>
              </a:solidFill>
              <a:latin typeface="Calibri" charset="0"/>
            </a:endParaRPr>
          </a:p>
          <a:p>
            <a:r>
              <a:rPr lang="en-US" b="1" dirty="0">
                <a:latin typeface="Times" charset="0"/>
                <a:ea typeface="Times" charset="0"/>
                <a:cs typeface="Times" charset="0"/>
              </a:rPr>
              <a:t>Dr. </a:t>
            </a:r>
            <a:r>
              <a:rPr lang="en-US" b="1" dirty="0" err="1">
                <a:latin typeface="Times" charset="0"/>
                <a:ea typeface="Times" charset="0"/>
                <a:cs typeface="Times" charset="0"/>
              </a:rPr>
              <a:t>Resha</a:t>
            </a:r>
            <a:r>
              <a:rPr lang="en-US" b="1" dirty="0">
                <a:latin typeface="Times" charset="0"/>
                <a:ea typeface="Times" charset="0"/>
                <a:cs typeface="Times" charset="0"/>
              </a:rPr>
              <a:t> </a:t>
            </a:r>
            <a:r>
              <a:rPr lang="en-US" b="1" dirty="0" err="1">
                <a:latin typeface="Times" charset="0"/>
                <a:ea typeface="Times" charset="0"/>
                <a:cs typeface="Times" charset="0"/>
              </a:rPr>
              <a:t>Cardone</a:t>
            </a:r>
            <a:r>
              <a:rPr lang="en-US" b="1" dirty="0">
                <a:latin typeface="Times" charset="0"/>
                <a:ea typeface="Times" charset="0"/>
                <a:cs typeface="Times" charset="0"/>
              </a:rPr>
              <a:t>, Chairperson</a:t>
            </a:r>
          </a:p>
          <a:p>
            <a:r>
              <a:rPr lang="en-US" b="1" dirty="0">
                <a:latin typeface="Times" charset="0"/>
                <a:ea typeface="Times" charset="0"/>
                <a:cs typeface="Times" charset="0"/>
              </a:rPr>
              <a:t>Department of World Languages and Literatures</a:t>
            </a:r>
          </a:p>
          <a:p>
            <a:pPr indent="457200"/>
            <a:endParaRPr lang="en-US" dirty="0">
              <a:latin typeface="Times" charset="0"/>
              <a:ea typeface="Times" charset="0"/>
              <a:cs typeface="Times" charset="0"/>
            </a:endParaRPr>
          </a:p>
          <a:p>
            <a:r>
              <a:rPr lang="en-US" dirty="0"/>
              <a:t/>
            </a:r>
            <a:br>
              <a:rPr lang="en-US" dirty="0"/>
            </a:br>
            <a:endParaRPr lang="en-US" dirty="0"/>
          </a:p>
        </p:txBody>
      </p:sp>
    </p:spTree>
    <p:extLst>
      <p:ext uri="{BB962C8B-B14F-4D97-AF65-F5344CB8AC3E}">
        <p14:creationId xmlns:p14="http://schemas.microsoft.com/office/powerpoint/2010/main" val="250784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0"/>
            <a:ext cx="10058400" cy="1371600"/>
          </a:xfrm>
        </p:spPr>
        <p:txBody>
          <a:bodyPr/>
          <a:lstStyle/>
          <a:p>
            <a:r>
              <a:rPr lang="en-US" dirty="0"/>
              <a:t>French Section</a:t>
            </a:r>
          </a:p>
        </p:txBody>
      </p:sp>
      <p:sp>
        <p:nvSpPr>
          <p:cNvPr id="3" name="Content Placeholder 2"/>
          <p:cNvSpPr>
            <a:spLocks noGrp="1"/>
          </p:cNvSpPr>
          <p:nvPr>
            <p:ph sz="half" idx="1"/>
          </p:nvPr>
        </p:nvSpPr>
        <p:spPr>
          <a:xfrm>
            <a:off x="406400" y="1151984"/>
            <a:ext cx="7213600" cy="4800600"/>
          </a:xfrm>
        </p:spPr>
        <p:txBody>
          <a:bodyPr>
            <a:noAutofit/>
          </a:bodyPr>
          <a:lstStyle/>
          <a:p>
            <a:pPr marL="0" indent="0">
              <a:buNone/>
            </a:pPr>
            <a:r>
              <a:rPr lang="en-US" sz="1600" dirty="0"/>
              <a:t>	</a:t>
            </a:r>
            <a:r>
              <a:rPr lang="en-US" dirty="0">
                <a:latin typeface="Times" charset="0"/>
                <a:ea typeface="Times" charset="0"/>
                <a:cs typeface="Times" charset="0"/>
              </a:rPr>
              <a:t>This year the French section celebrated the accomplishments of several students. At the graduate level, Judith Doherty received her M.A. in Romance Languages with a concentration in French after completing her special project entitled “Nineteenth-Century French Art and Poetry: Texts for Engagement with French Language.” Drs. Luke </a:t>
            </a:r>
            <a:r>
              <a:rPr lang="en-US" dirty="0" err="1">
                <a:latin typeface="Times" charset="0"/>
                <a:ea typeface="Times" charset="0"/>
                <a:cs typeface="Times" charset="0"/>
              </a:rPr>
              <a:t>Eilderts</a:t>
            </a:r>
            <a:r>
              <a:rPr lang="en-US" dirty="0">
                <a:latin typeface="Times" charset="0"/>
                <a:ea typeface="Times" charset="0"/>
                <a:cs typeface="Times" charset="0"/>
              </a:rPr>
              <a:t> and Nichole </a:t>
            </a:r>
            <a:r>
              <a:rPr lang="en-US" dirty="0" err="1">
                <a:latin typeface="Times" charset="0"/>
                <a:ea typeface="Times" charset="0"/>
                <a:cs typeface="Times" charset="0"/>
              </a:rPr>
              <a:t>Gleisner</a:t>
            </a:r>
            <a:r>
              <a:rPr lang="en-US" dirty="0">
                <a:latin typeface="Times" charset="0"/>
                <a:ea typeface="Times" charset="0"/>
                <a:cs typeface="Times" charset="0"/>
              </a:rPr>
              <a:t> were very impressed with her ability to enliven the study of French through her expertise in Art education. They look forward to experimenting with Judith’s materials in future courses. At the undergraduate level, Jessica Hartwell, </a:t>
            </a:r>
            <a:r>
              <a:rPr lang="en-US" dirty="0" err="1">
                <a:latin typeface="Times" charset="0"/>
                <a:ea typeface="Times" charset="0"/>
                <a:cs typeface="Times" charset="0"/>
              </a:rPr>
              <a:t>Kanita</a:t>
            </a:r>
            <a:r>
              <a:rPr lang="en-US" dirty="0">
                <a:latin typeface="Times" charset="0"/>
                <a:ea typeface="Times" charset="0"/>
                <a:cs typeface="Times" charset="0"/>
              </a:rPr>
              <a:t> Mote, and Zachary </a:t>
            </a:r>
            <a:r>
              <a:rPr lang="en-US" dirty="0" err="1">
                <a:latin typeface="Times" charset="0"/>
                <a:ea typeface="Times" charset="0"/>
                <a:cs typeface="Times" charset="0"/>
              </a:rPr>
              <a:t>Walzer</a:t>
            </a:r>
            <a:r>
              <a:rPr lang="en-US" dirty="0">
                <a:latin typeface="Times" charset="0"/>
                <a:ea typeface="Times" charset="0"/>
                <a:cs typeface="Times" charset="0"/>
              </a:rPr>
              <a:t> received their B.A. degrees in French as a part of the commencement ceremonies held in Bridgeport on May 18, 2018. We wish them the best of luck as they venture out into the world and encourage them to keep in touch.</a:t>
            </a:r>
          </a:p>
          <a:p>
            <a:pPr marL="0" indent="0">
              <a:buNone/>
            </a:pPr>
            <a:r>
              <a:rPr lang="en-US" dirty="0">
                <a:latin typeface="Times" charset="0"/>
                <a:ea typeface="Times" charset="0"/>
                <a:cs typeface="Times" charset="0"/>
              </a:rPr>
              <a:t>	Students enrolled in Dr. Nichole </a:t>
            </a:r>
            <a:r>
              <a:rPr lang="en-US" dirty="0" err="1">
                <a:latin typeface="Times" charset="0"/>
                <a:ea typeface="Times" charset="0"/>
                <a:cs typeface="Times" charset="0"/>
              </a:rPr>
              <a:t>Gleisner’s</a:t>
            </a:r>
            <a:r>
              <a:rPr lang="en-US" dirty="0">
                <a:latin typeface="Times" charset="0"/>
                <a:ea typeface="Times" charset="0"/>
                <a:cs typeface="Times" charset="0"/>
              </a:rPr>
              <a:t> course, FRE 470: </a:t>
            </a:r>
            <a:r>
              <a:rPr lang="en-US" i="1" dirty="0">
                <a:latin typeface="Times" charset="0"/>
                <a:ea typeface="Times" charset="0"/>
                <a:cs typeface="Times" charset="0"/>
              </a:rPr>
              <a:t>Le </a:t>
            </a:r>
            <a:r>
              <a:rPr lang="en-US" i="1" dirty="0" err="1">
                <a:latin typeface="Times" charset="0"/>
                <a:ea typeface="Times" charset="0"/>
                <a:cs typeface="Times" charset="0"/>
              </a:rPr>
              <a:t>Romantisme</a:t>
            </a:r>
            <a:r>
              <a:rPr lang="en-US" dirty="0">
                <a:latin typeface="Times" charset="0"/>
                <a:ea typeface="Times" charset="0"/>
                <a:cs typeface="Times" charset="0"/>
              </a:rPr>
              <a:t>, all participated in the 2018 Undergraduate Research Day held on April 14, 2018. Several students presented individual presentations while others opted for the poster session. Each one of them demonstrated excellent research skills as they traced nineteenth-century notions of Romanticism in today’s popular culture. </a:t>
            </a:r>
            <a:r>
              <a:rPr lang="en-US" i="1" dirty="0">
                <a:latin typeface="Times" charset="0"/>
                <a:ea typeface="Times" charset="0"/>
                <a:cs typeface="Times" charset="0"/>
              </a:rPr>
              <a:t>Bravo </a:t>
            </a:r>
            <a:r>
              <a:rPr lang="en-US" i="1" dirty="0" err="1">
                <a:latin typeface="Times" charset="0"/>
                <a:ea typeface="Times" charset="0"/>
                <a:cs typeface="Times" charset="0"/>
              </a:rPr>
              <a:t>à</a:t>
            </a:r>
            <a:r>
              <a:rPr lang="en-US" i="1" dirty="0">
                <a:latin typeface="Times" charset="0"/>
                <a:ea typeface="Times" charset="0"/>
                <a:cs typeface="Times" charset="0"/>
              </a:rPr>
              <a:t> </a:t>
            </a:r>
            <a:r>
              <a:rPr lang="en-US" i="1" dirty="0" err="1">
                <a:latin typeface="Times" charset="0"/>
                <a:ea typeface="Times" charset="0"/>
                <a:cs typeface="Times" charset="0"/>
              </a:rPr>
              <a:t>toutes</a:t>
            </a:r>
            <a:r>
              <a:rPr lang="en-US" i="1" dirty="0">
                <a:latin typeface="Times" charset="0"/>
                <a:ea typeface="Times" charset="0"/>
                <a:cs typeface="Times" charset="0"/>
              </a:rPr>
              <a:t> et </a:t>
            </a:r>
            <a:r>
              <a:rPr lang="en-US" i="1" dirty="0" err="1">
                <a:latin typeface="Times" charset="0"/>
                <a:ea typeface="Times" charset="0"/>
                <a:cs typeface="Times" charset="0"/>
              </a:rPr>
              <a:t>à</a:t>
            </a:r>
            <a:r>
              <a:rPr lang="en-US" i="1" dirty="0">
                <a:latin typeface="Times" charset="0"/>
                <a:ea typeface="Times" charset="0"/>
                <a:cs typeface="Times" charset="0"/>
              </a:rPr>
              <a:t> </a:t>
            </a:r>
            <a:r>
              <a:rPr lang="en-US" i="1" dirty="0" err="1">
                <a:latin typeface="Times" charset="0"/>
                <a:ea typeface="Times" charset="0"/>
                <a:cs typeface="Times" charset="0"/>
              </a:rPr>
              <a:t>tous</a:t>
            </a:r>
            <a:r>
              <a:rPr lang="en-US" i="1" dirty="0">
                <a:latin typeface="Times" charset="0"/>
                <a:ea typeface="Times" charset="0"/>
                <a:cs typeface="Times" charset="0"/>
              </a:rPr>
              <a:t> !</a:t>
            </a:r>
            <a:endParaRPr lang="en-US" dirty="0">
              <a:latin typeface="Times" charset="0"/>
              <a:ea typeface="Times" charset="0"/>
              <a:cs typeface="Times" charset="0"/>
            </a:endParaRPr>
          </a:p>
        </p:txBody>
      </p:sp>
      <p:sp>
        <p:nvSpPr>
          <p:cNvPr id="4" name="Content Placeholder 3"/>
          <p:cNvSpPr>
            <a:spLocks noGrp="1"/>
          </p:cNvSpPr>
          <p:nvPr>
            <p:ph sz="half" idx="2"/>
          </p:nvPr>
        </p:nvSpPr>
        <p:spPr>
          <a:xfrm>
            <a:off x="7766049" y="1422400"/>
            <a:ext cx="4051300" cy="5079974"/>
          </a:xfrm>
        </p:spPr>
        <p:txBody>
          <a:bodyPr>
            <a:normAutofit/>
          </a:bodyPr>
          <a:lstStyle/>
          <a:p>
            <a:r>
              <a:rPr lang="en-US" i="1" dirty="0">
                <a:latin typeface="Abadi MT Condensed Extra Bold" charset="0"/>
                <a:ea typeface="Abadi MT Condensed Extra Bold" charset="0"/>
                <a:cs typeface="Abadi MT Condensed Extra Bold" charset="0"/>
              </a:rPr>
              <a:t>L to R: Jessica Hartwell, Zachary </a:t>
            </a:r>
            <a:r>
              <a:rPr lang="en-US" i="1" dirty="0" err="1">
                <a:latin typeface="Abadi MT Condensed Extra Bold" charset="0"/>
                <a:ea typeface="Abadi MT Condensed Extra Bold" charset="0"/>
                <a:cs typeface="Abadi MT Condensed Extra Bold" charset="0"/>
              </a:rPr>
              <a:t>Walzer</a:t>
            </a:r>
            <a:r>
              <a:rPr lang="en-US" i="1" dirty="0">
                <a:latin typeface="Abadi MT Condensed Extra Bold" charset="0"/>
                <a:ea typeface="Abadi MT Condensed Extra Bold" charset="0"/>
                <a:cs typeface="Abadi MT Condensed Extra Bold" charset="0"/>
              </a:rPr>
              <a:t>, Astrid Novo, </a:t>
            </a:r>
            <a:r>
              <a:rPr lang="en-US" i="1" dirty="0" err="1">
                <a:latin typeface="Abadi MT Condensed Extra Bold" charset="0"/>
                <a:ea typeface="Abadi MT Condensed Extra Bold" charset="0"/>
                <a:cs typeface="Abadi MT Condensed Extra Bold" charset="0"/>
              </a:rPr>
              <a:t>Kanita</a:t>
            </a:r>
            <a:r>
              <a:rPr lang="en-US" i="1" dirty="0">
                <a:latin typeface="Abadi MT Condensed Extra Bold" charset="0"/>
                <a:ea typeface="Abadi MT Condensed Extra Bold" charset="0"/>
                <a:cs typeface="Abadi MT Condensed Extra Bold" charset="0"/>
              </a:rPr>
              <a:t> Mote, Dr. Nichole </a:t>
            </a:r>
            <a:r>
              <a:rPr lang="en-US" i="1" dirty="0" err="1">
                <a:latin typeface="Abadi MT Condensed Extra Bold" charset="0"/>
                <a:ea typeface="Abadi MT Condensed Extra Bold" charset="0"/>
                <a:cs typeface="Abadi MT Condensed Extra Bold" charset="0"/>
              </a:rPr>
              <a:t>Gleisner</a:t>
            </a:r>
            <a:endParaRPr lang="en-US" i="1" dirty="0">
              <a:latin typeface="Abadi MT Condensed Extra Bold" charset="0"/>
              <a:ea typeface="Abadi MT Condensed Extra Bold" charset="0"/>
              <a:cs typeface="Abadi MT Condensed Extra Bold" charset="0"/>
            </a:endParaRPr>
          </a:p>
          <a:p>
            <a:r>
              <a:rPr lang="en-US" dirty="0"/>
              <a:t/>
            </a:r>
            <a:br>
              <a:rPr lang="en-US" dirty="0"/>
            </a:br>
            <a:r>
              <a:rPr lang="en-US" dirty="0"/>
              <a:t/>
            </a:r>
            <a:br>
              <a:rPr lang="en-US" dirty="0"/>
            </a:b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0" y="2514600"/>
            <a:ext cx="4343399" cy="3606800"/>
          </a:xfrm>
          <a:prstGeom prst="rect">
            <a:avLst/>
          </a:prstGeom>
        </p:spPr>
      </p:pic>
    </p:spTree>
    <p:extLst>
      <p:ext uri="{BB962C8B-B14F-4D97-AF65-F5344CB8AC3E}">
        <p14:creationId xmlns:p14="http://schemas.microsoft.com/office/powerpoint/2010/main" val="461787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393700" y="1041400"/>
            <a:ext cx="3962400" cy="5308599"/>
          </a:xfrm>
        </p:spPr>
        <p:txBody>
          <a:bodyPr/>
          <a:lstStyle/>
          <a:p>
            <a:pPr marL="0" indent="0">
              <a:buNone/>
            </a:pPr>
            <a:r>
              <a:rPr lang="en-US" dirty="0">
                <a:latin typeface="Times" charset="0"/>
                <a:ea typeface="Times" charset="0"/>
                <a:cs typeface="Times" charset="0"/>
              </a:rPr>
              <a:t>	The </a:t>
            </a:r>
            <a:r>
              <a:rPr lang="en-US" dirty="0" err="1">
                <a:latin typeface="Times" charset="0"/>
                <a:ea typeface="Times" charset="0"/>
                <a:cs typeface="Times" charset="0"/>
              </a:rPr>
              <a:t>Cercle</a:t>
            </a:r>
            <a:r>
              <a:rPr lang="en-US" dirty="0">
                <a:latin typeface="Times" charset="0"/>
                <a:ea typeface="Times" charset="0"/>
                <a:cs typeface="Times" charset="0"/>
              </a:rPr>
              <a:t> </a:t>
            </a:r>
            <a:r>
              <a:rPr lang="en-US" dirty="0" err="1">
                <a:latin typeface="Times" charset="0"/>
                <a:ea typeface="Times" charset="0"/>
                <a:cs typeface="Times" charset="0"/>
              </a:rPr>
              <a:t>français</a:t>
            </a:r>
            <a:r>
              <a:rPr lang="en-US" dirty="0">
                <a:latin typeface="Times" charset="0"/>
                <a:ea typeface="Times" charset="0"/>
                <a:cs typeface="Times" charset="0"/>
              </a:rPr>
              <a:t> (French Club) was as active as ever this year, even joining up with the other language clubs for field trips to sites in Connecticut. Executive committee members Jessica Hartwell (president), Sophia Whipple (vice-president), Andrew </a:t>
            </a:r>
            <a:r>
              <a:rPr lang="en-US" dirty="0" err="1">
                <a:latin typeface="Times" charset="0"/>
                <a:ea typeface="Times" charset="0"/>
                <a:cs typeface="Times" charset="0"/>
              </a:rPr>
              <a:t>Patenaude</a:t>
            </a:r>
            <a:r>
              <a:rPr lang="en-US" dirty="0">
                <a:latin typeface="Times" charset="0"/>
                <a:ea typeface="Times" charset="0"/>
                <a:cs typeface="Times" charset="0"/>
              </a:rPr>
              <a:t> (secretary), and Amanda Damon (treasurer) did a wonderful job planning weekly meetings, participating in university-wide events, and semester-end outings. </a:t>
            </a:r>
            <a:r>
              <a:rPr lang="en-US" dirty="0"/>
              <a:t/>
            </a:r>
            <a:br>
              <a:rPr lang="en-US" dirty="0"/>
            </a:br>
            <a:endParaRPr lang="en-US" dirty="0"/>
          </a:p>
        </p:txBody>
      </p:sp>
      <p:sp>
        <p:nvSpPr>
          <p:cNvPr id="7" name="Content Placeholder 6"/>
          <p:cNvSpPr>
            <a:spLocks noGrp="1"/>
          </p:cNvSpPr>
          <p:nvPr>
            <p:ph sz="half" idx="2"/>
          </p:nvPr>
        </p:nvSpPr>
        <p:spPr>
          <a:xfrm>
            <a:off x="6235700" y="326058"/>
            <a:ext cx="5628640" cy="5542306"/>
          </a:xfrm>
        </p:spPr>
        <p:txBody>
          <a:bodyPr/>
          <a:lstStyle/>
          <a:p>
            <a:r>
              <a:rPr lang="en-US" i="1" dirty="0">
                <a:latin typeface="Abadi MT Condensed Extra Bold" charset="0"/>
                <a:ea typeface="Abadi MT Condensed Extra Bold" charset="0"/>
                <a:cs typeface="Abadi MT Condensed Extra Bold" charset="0"/>
              </a:rPr>
              <a:t>L to R: David Betters, Jessica Hartwell, Andrew </a:t>
            </a:r>
            <a:r>
              <a:rPr lang="en-US" i="1" dirty="0" err="1">
                <a:latin typeface="Abadi MT Condensed Extra Bold" charset="0"/>
                <a:ea typeface="Abadi MT Condensed Extra Bold" charset="0"/>
                <a:cs typeface="Abadi MT Condensed Extra Bold" charset="0"/>
              </a:rPr>
              <a:t>Patenaude</a:t>
            </a:r>
            <a:r>
              <a:rPr lang="en-US" i="1" dirty="0">
                <a:latin typeface="Abadi MT Condensed Extra Bold" charset="0"/>
                <a:ea typeface="Abadi MT Condensed Extra Bold" charset="0"/>
                <a:cs typeface="Abadi MT Condensed Extra Bold" charset="0"/>
              </a:rPr>
              <a:t/>
            </a:r>
            <a:br>
              <a:rPr lang="en-US" i="1" dirty="0">
                <a:latin typeface="Abadi MT Condensed Extra Bold" charset="0"/>
                <a:ea typeface="Abadi MT Condensed Extra Bold" charset="0"/>
                <a:cs typeface="Abadi MT Condensed Extra Bold" charset="0"/>
              </a:rPr>
            </a:br>
            <a:endParaRPr lang="en-US" i="1" dirty="0">
              <a:latin typeface="Abadi MT Condensed Extra Bold" charset="0"/>
              <a:ea typeface="Abadi MT Condensed Extra Bold" charset="0"/>
              <a:cs typeface="Abadi MT Condensed Extra Bold"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691" y="1041400"/>
            <a:ext cx="7188649" cy="5308599"/>
          </a:xfrm>
          <a:prstGeom prst="rect">
            <a:avLst/>
          </a:prstGeom>
        </p:spPr>
      </p:pic>
    </p:spTree>
    <p:extLst>
      <p:ext uri="{BB962C8B-B14F-4D97-AF65-F5344CB8AC3E}">
        <p14:creationId xmlns:p14="http://schemas.microsoft.com/office/powerpoint/2010/main" val="17109538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927100" y="477838"/>
            <a:ext cx="10655300" cy="5795962"/>
          </a:xfrm>
        </p:spPr>
        <p:txBody>
          <a:bodyPr>
            <a:normAutofit/>
          </a:bodyPr>
          <a:lstStyle/>
          <a:p>
            <a:pPr marL="0" indent="0">
              <a:buNone/>
            </a:pPr>
            <a:r>
              <a:rPr lang="en-US" dirty="0"/>
              <a:t>	</a:t>
            </a:r>
            <a:r>
              <a:rPr lang="en-US" dirty="0">
                <a:latin typeface="Times" charset="0"/>
                <a:ea typeface="Times" charset="0"/>
                <a:cs typeface="Times" charset="0"/>
              </a:rPr>
              <a:t>For the first time ever, the French section collaborated with Professor Alex Girard and his students in ART 415: Professional Practice in Graphic Design. Students were charged with creating logos and materials for the French Studies program and the </a:t>
            </a:r>
            <a:r>
              <a:rPr lang="en-US" dirty="0" err="1">
                <a:latin typeface="Times" charset="0"/>
                <a:ea typeface="Times" charset="0"/>
                <a:cs typeface="Times" charset="0"/>
              </a:rPr>
              <a:t>Cercle</a:t>
            </a:r>
            <a:r>
              <a:rPr lang="en-US" dirty="0">
                <a:latin typeface="Times" charset="0"/>
                <a:ea typeface="Times" charset="0"/>
                <a:cs typeface="Times" charset="0"/>
              </a:rPr>
              <a:t> </a:t>
            </a:r>
            <a:r>
              <a:rPr lang="en-US" dirty="0" err="1">
                <a:latin typeface="Times" charset="0"/>
                <a:ea typeface="Times" charset="0"/>
                <a:cs typeface="Times" charset="0"/>
              </a:rPr>
              <a:t>français</a:t>
            </a:r>
            <a:r>
              <a:rPr lang="en-US" dirty="0">
                <a:latin typeface="Times" charset="0"/>
                <a:ea typeface="Times" charset="0"/>
                <a:cs typeface="Times" charset="0"/>
              </a:rPr>
              <a:t>. The top four designers were Kathryn </a:t>
            </a:r>
            <a:r>
              <a:rPr lang="en-US" dirty="0" err="1">
                <a:latin typeface="Times" charset="0"/>
                <a:ea typeface="Times" charset="0"/>
                <a:cs typeface="Times" charset="0"/>
              </a:rPr>
              <a:t>Fellmeth</a:t>
            </a:r>
            <a:r>
              <a:rPr lang="en-US" dirty="0">
                <a:latin typeface="Times" charset="0"/>
                <a:ea typeface="Times" charset="0"/>
                <a:cs typeface="Times" charset="0"/>
              </a:rPr>
              <a:t>, Joshua Connor, Madelaine O’Brien, and Jimmy </a:t>
            </a:r>
            <a:r>
              <a:rPr lang="en-US" dirty="0" err="1">
                <a:latin typeface="Times" charset="0"/>
                <a:ea typeface="Times" charset="0"/>
                <a:cs typeface="Times" charset="0"/>
              </a:rPr>
              <a:t>Cohaguila</a:t>
            </a:r>
            <a:r>
              <a:rPr lang="en-US" dirty="0">
                <a:latin typeface="Times" charset="0"/>
                <a:ea typeface="Times" charset="0"/>
                <a:cs typeface="Times" charset="0"/>
              </a:rPr>
              <a:t>. </a:t>
            </a:r>
            <a:r>
              <a:rPr lang="en-US" i="1" dirty="0" err="1">
                <a:latin typeface="Times" charset="0"/>
                <a:ea typeface="Times" charset="0"/>
                <a:cs typeface="Times" charset="0"/>
              </a:rPr>
              <a:t>Félicitations</a:t>
            </a:r>
            <a:r>
              <a:rPr lang="en-US" i="1" dirty="0">
                <a:latin typeface="Times" charset="0"/>
                <a:ea typeface="Times" charset="0"/>
                <a:cs typeface="Times" charset="0"/>
              </a:rPr>
              <a:t>! </a:t>
            </a:r>
            <a:r>
              <a:rPr lang="en-US" dirty="0">
                <a:latin typeface="Times" charset="0"/>
                <a:ea typeface="Times" charset="0"/>
                <a:cs typeface="Times" charset="0"/>
              </a:rPr>
              <a:t>The final logos will be unveiled at the beginning of the 2018-2019 academic year.</a:t>
            </a:r>
          </a:p>
          <a:p>
            <a:pPr marL="0" indent="0">
              <a:buNone/>
            </a:pPr>
            <a:r>
              <a:rPr lang="en-US" dirty="0">
                <a:latin typeface="Times" charset="0"/>
                <a:ea typeface="Times" charset="0"/>
                <a:cs typeface="Times" charset="0"/>
              </a:rPr>
              <a:t/>
            </a:r>
            <a:br>
              <a:rPr lang="en-US" dirty="0">
                <a:latin typeface="Times" charset="0"/>
                <a:ea typeface="Times" charset="0"/>
                <a:cs typeface="Times" charset="0"/>
              </a:rPr>
            </a:br>
            <a:r>
              <a:rPr lang="en-US" dirty="0">
                <a:latin typeface="Times" charset="0"/>
                <a:ea typeface="Times" charset="0"/>
                <a:cs typeface="Times" charset="0"/>
              </a:rPr>
              <a:t>	Finally, a heartfelt thank you to all the part-time faculty in the French section: Dr. Connie </a:t>
            </a:r>
            <a:r>
              <a:rPr lang="en-US" dirty="0" err="1">
                <a:latin typeface="Times" charset="0"/>
                <a:ea typeface="Times" charset="0"/>
                <a:cs typeface="Times" charset="0"/>
              </a:rPr>
              <a:t>Ecklund</a:t>
            </a:r>
            <a:r>
              <a:rPr lang="en-US" dirty="0">
                <a:latin typeface="Times" charset="0"/>
                <a:ea typeface="Times" charset="0"/>
                <a:cs typeface="Times" charset="0"/>
              </a:rPr>
              <a:t>, Joe Flood, Dr. Nichole </a:t>
            </a:r>
            <a:r>
              <a:rPr lang="en-US" dirty="0" err="1">
                <a:latin typeface="Times" charset="0"/>
                <a:ea typeface="Times" charset="0"/>
                <a:cs typeface="Times" charset="0"/>
              </a:rPr>
              <a:t>Gleisner</a:t>
            </a:r>
            <a:r>
              <a:rPr lang="en-US" dirty="0">
                <a:latin typeface="Times" charset="0"/>
                <a:ea typeface="Times" charset="0"/>
                <a:cs typeface="Times" charset="0"/>
              </a:rPr>
              <a:t>, Cindi </a:t>
            </a:r>
            <a:r>
              <a:rPr lang="en-US" dirty="0" err="1">
                <a:latin typeface="Times" charset="0"/>
                <a:ea typeface="Times" charset="0"/>
                <a:cs typeface="Times" charset="0"/>
              </a:rPr>
              <a:t>Kuzman</a:t>
            </a:r>
            <a:r>
              <a:rPr lang="en-US" dirty="0">
                <a:latin typeface="Times" charset="0"/>
                <a:ea typeface="Times" charset="0"/>
                <a:cs typeface="Times" charset="0"/>
              </a:rPr>
              <a:t>, Moussa Ly, Olga </a:t>
            </a:r>
            <a:r>
              <a:rPr lang="en-US" dirty="0" err="1">
                <a:latin typeface="Times" charset="0"/>
                <a:ea typeface="Times" charset="0"/>
                <a:cs typeface="Times" charset="0"/>
              </a:rPr>
              <a:t>Musacchio</a:t>
            </a:r>
            <a:r>
              <a:rPr lang="en-US" dirty="0">
                <a:latin typeface="Times" charset="0"/>
                <a:ea typeface="Times" charset="0"/>
                <a:cs typeface="Times" charset="0"/>
              </a:rPr>
              <a:t>, and Andrea Ritter. </a:t>
            </a:r>
            <a:r>
              <a:rPr lang="en-US" i="1" dirty="0">
                <a:latin typeface="Times" charset="0"/>
                <a:ea typeface="Times" charset="0"/>
                <a:cs typeface="Times" charset="0"/>
              </a:rPr>
              <a:t>Merci mille </a:t>
            </a:r>
            <a:r>
              <a:rPr lang="en-US" i="1" dirty="0" err="1">
                <a:latin typeface="Times" charset="0"/>
                <a:ea typeface="Times" charset="0"/>
                <a:cs typeface="Times" charset="0"/>
              </a:rPr>
              <a:t>fois</a:t>
            </a:r>
            <a:r>
              <a:rPr lang="en-US" i="1" dirty="0">
                <a:latin typeface="Times" charset="0"/>
                <a:ea typeface="Times" charset="0"/>
                <a:cs typeface="Times" charset="0"/>
              </a:rPr>
              <a:t> ‘</a:t>
            </a:r>
          </a:p>
          <a:p>
            <a:pPr marL="0" indent="0">
              <a:buNone/>
            </a:pPr>
            <a:r>
              <a:rPr lang="en-US" dirty="0"/>
              <a:t/>
            </a:r>
            <a:br>
              <a:rPr lang="en-US" dirty="0"/>
            </a:br>
            <a:r>
              <a:rPr lang="en-US" b="1" dirty="0">
                <a:latin typeface="Times" charset="0"/>
                <a:ea typeface="Times" charset="0"/>
                <a:cs typeface="Times" charset="0"/>
              </a:rPr>
              <a:t>Dr. Luke L. </a:t>
            </a:r>
            <a:r>
              <a:rPr lang="en-US" b="1" dirty="0" err="1">
                <a:latin typeface="Times" charset="0"/>
                <a:ea typeface="Times" charset="0"/>
                <a:cs typeface="Times" charset="0"/>
              </a:rPr>
              <a:t>Eilderts</a:t>
            </a:r>
            <a:r>
              <a:rPr lang="en-US" b="1" dirty="0">
                <a:latin typeface="Times" charset="0"/>
                <a:ea typeface="Times" charset="0"/>
                <a:cs typeface="Times" charset="0"/>
              </a:rPr>
              <a:t>, Associate Professor of French Coordinator of the French Section</a:t>
            </a:r>
          </a:p>
          <a:p>
            <a:pPr marL="0" indent="0">
              <a:buNone/>
            </a:pPr>
            <a:r>
              <a:rPr lang="en-US" dirty="0">
                <a:latin typeface="Times" charset="0"/>
                <a:ea typeface="Times" charset="0"/>
                <a:cs typeface="Times" charset="0"/>
              </a:rPr>
              <a:t/>
            </a:r>
            <a:br>
              <a:rPr lang="en-US" dirty="0">
                <a:latin typeface="Times" charset="0"/>
                <a:ea typeface="Times" charset="0"/>
                <a:cs typeface="Times" charset="0"/>
              </a:rPr>
            </a:br>
            <a:endParaRPr lang="en-US" dirty="0">
              <a:latin typeface="Times" charset="0"/>
              <a:ea typeface="Times" charset="0"/>
              <a:cs typeface="Times" charset="0"/>
            </a:endParaRPr>
          </a:p>
        </p:txBody>
      </p:sp>
    </p:spTree>
    <p:extLst>
      <p:ext uri="{BB962C8B-B14F-4D97-AF65-F5344CB8AC3E}">
        <p14:creationId xmlns:p14="http://schemas.microsoft.com/office/powerpoint/2010/main" val="1905092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838200"/>
            <a:ext cx="10058400" cy="1371600"/>
          </a:xfrm>
        </p:spPr>
        <p:txBody>
          <a:bodyPr>
            <a:normAutofit fontScale="90000"/>
          </a:bodyPr>
          <a:lstStyle/>
          <a:p>
            <a:r>
              <a:rPr lang="en-US" b="1" dirty="0"/>
              <a:t>Southern in Paris 2018</a:t>
            </a:r>
            <a:r>
              <a:rPr lang="en-US" dirty="0"/>
              <a:t/>
            </a:r>
            <a:br>
              <a:rPr lang="en-US" dirty="0"/>
            </a:br>
            <a:r>
              <a:rPr lang="en-US" dirty="0"/>
              <a:t/>
            </a:r>
            <a:br>
              <a:rPr lang="en-US" dirty="0"/>
            </a:br>
            <a:endParaRPr lang="en-US" dirty="0"/>
          </a:p>
        </p:txBody>
      </p:sp>
      <p:sp>
        <p:nvSpPr>
          <p:cNvPr id="4" name="Content Placeholder 3"/>
          <p:cNvSpPr>
            <a:spLocks noGrp="1"/>
          </p:cNvSpPr>
          <p:nvPr>
            <p:ph sz="half" idx="1"/>
          </p:nvPr>
        </p:nvSpPr>
        <p:spPr>
          <a:xfrm>
            <a:off x="393700" y="1885950"/>
            <a:ext cx="5976620" cy="5143500"/>
          </a:xfrm>
        </p:spPr>
        <p:txBody>
          <a:bodyPr>
            <a:normAutofit/>
          </a:bodyPr>
          <a:lstStyle/>
          <a:p>
            <a:pPr marL="0" indent="0">
              <a:buNone/>
            </a:pPr>
            <a:r>
              <a:rPr lang="en-US" dirty="0"/>
              <a:t>	</a:t>
            </a:r>
            <a:r>
              <a:rPr lang="en-US" dirty="0">
                <a:latin typeface="Times" charset="0"/>
                <a:ea typeface="Times" charset="0"/>
                <a:cs typeface="Times" charset="0"/>
              </a:rPr>
              <a:t>Nine students participated in the Southern in Paris 2018 program, which was co-directed by Drs. Camille </a:t>
            </a:r>
            <a:r>
              <a:rPr lang="en-US" dirty="0" err="1">
                <a:latin typeface="Times" charset="0"/>
                <a:ea typeface="Times" charset="0"/>
                <a:cs typeface="Times" charset="0"/>
              </a:rPr>
              <a:t>Serchuk</a:t>
            </a:r>
            <a:r>
              <a:rPr lang="en-US" dirty="0">
                <a:latin typeface="Times" charset="0"/>
                <a:ea typeface="Times" charset="0"/>
                <a:cs typeface="Times" charset="0"/>
              </a:rPr>
              <a:t> (Art) and Luke </a:t>
            </a:r>
            <a:r>
              <a:rPr lang="en-US" dirty="0" err="1">
                <a:latin typeface="Times" charset="0"/>
                <a:ea typeface="Times" charset="0"/>
                <a:cs typeface="Times" charset="0"/>
              </a:rPr>
              <a:t>Eilderts</a:t>
            </a:r>
            <a:r>
              <a:rPr lang="en-US" dirty="0">
                <a:latin typeface="Times" charset="0"/>
                <a:ea typeface="Times" charset="0"/>
                <a:cs typeface="Times" charset="0"/>
              </a:rPr>
              <a:t> (WLL). While improving their linguistic and cultural competencies, students also learned about the history of Paris through its art and architecture during the month of June. Students visited such celebrated sites as the Basilica of Saint-Denis, the castle of Vaux-le-</a:t>
            </a:r>
            <a:r>
              <a:rPr lang="en-US" dirty="0" err="1">
                <a:latin typeface="Times" charset="0"/>
                <a:ea typeface="Times" charset="0"/>
                <a:cs typeface="Times" charset="0"/>
              </a:rPr>
              <a:t>Vicomte</a:t>
            </a:r>
            <a:r>
              <a:rPr lang="en-US" dirty="0">
                <a:latin typeface="Times" charset="0"/>
                <a:ea typeface="Times" charset="0"/>
                <a:cs typeface="Times" charset="0"/>
              </a:rPr>
              <a:t>, the Palace of Versailles, the </a:t>
            </a:r>
            <a:r>
              <a:rPr lang="en-US" dirty="0" err="1">
                <a:latin typeface="Times" charset="0"/>
                <a:ea typeface="Times" charset="0"/>
                <a:cs typeface="Times" charset="0"/>
              </a:rPr>
              <a:t>Garnier</a:t>
            </a:r>
            <a:r>
              <a:rPr lang="en-US" dirty="0">
                <a:latin typeface="Times" charset="0"/>
                <a:ea typeface="Times" charset="0"/>
                <a:cs typeface="Times" charset="0"/>
              </a:rPr>
              <a:t> Opera house, and Monet’s gardens at </a:t>
            </a:r>
            <a:r>
              <a:rPr lang="en-US" dirty="0" err="1">
                <a:latin typeface="Times" charset="0"/>
                <a:ea typeface="Times" charset="0"/>
                <a:cs typeface="Times" charset="0"/>
              </a:rPr>
              <a:t>Giverny</a:t>
            </a:r>
            <a:r>
              <a:rPr lang="en-US" dirty="0">
                <a:latin typeface="Times" charset="0"/>
                <a:ea typeface="Times" charset="0"/>
                <a:cs typeface="Times" charset="0"/>
              </a:rPr>
              <a:t>. In addition to these one-time visits, students also discovered the treasures of the Louvre during our weekly evening gatherings, after which we would head out to dinner at one of the capital’s many fine restaurants. A life changing experience for many, study abroad continues to be one of the highlights of the French program at Southern.</a:t>
            </a:r>
            <a:br>
              <a:rPr lang="en-US" dirty="0">
                <a:latin typeface="Times" charset="0"/>
                <a:ea typeface="Times" charset="0"/>
                <a:cs typeface="Times" charset="0"/>
              </a:rPr>
            </a:br>
            <a:endParaRPr lang="en-US" dirty="0">
              <a:latin typeface="Times" charset="0"/>
              <a:ea typeface="Times" charset="0"/>
              <a:cs typeface="Times" charset="0"/>
            </a:endParaRPr>
          </a:p>
        </p:txBody>
      </p:sp>
      <p:sp>
        <p:nvSpPr>
          <p:cNvPr id="5" name="Content Placeholder 4"/>
          <p:cNvSpPr>
            <a:spLocks noGrp="1"/>
          </p:cNvSpPr>
          <p:nvPr>
            <p:ph sz="half" idx="2"/>
          </p:nvPr>
        </p:nvSpPr>
        <p:spPr>
          <a:xfrm>
            <a:off x="6370320" y="977900"/>
            <a:ext cx="5732780" cy="5346700"/>
          </a:xfrm>
        </p:spPr>
        <p:txBody>
          <a:bodyPr>
            <a:normAutofit/>
          </a:bodyPr>
          <a:lstStyle/>
          <a:p>
            <a:r>
              <a:rPr lang="en-US" b="1" i="1" dirty="0"/>
              <a:t>L to R: Alexandra </a:t>
            </a:r>
            <a:r>
              <a:rPr lang="en-US" b="1" i="1" dirty="0" err="1"/>
              <a:t>Takacs</a:t>
            </a:r>
            <a:r>
              <a:rPr lang="en-US" b="1" i="1" dirty="0"/>
              <a:t>, Ally Morin-Viall, </a:t>
            </a:r>
            <a:r>
              <a:rPr lang="en-US" b="1" i="1" dirty="0" err="1"/>
              <a:t>Madelon</a:t>
            </a:r>
            <a:r>
              <a:rPr lang="en-US" b="1" i="1" dirty="0"/>
              <a:t> Morin-Viall, Lauren </a:t>
            </a:r>
            <a:r>
              <a:rPr lang="en-US" b="1" i="1" dirty="0" err="1"/>
              <a:t>DeNomme</a:t>
            </a:r>
            <a:r>
              <a:rPr lang="en-US" b="1" i="1" dirty="0"/>
              <a:t>, Jocelyn Marston, Trevon Homeward-Bennett, Joseph </a:t>
            </a:r>
            <a:r>
              <a:rPr lang="en-US" b="1" i="1" dirty="0" err="1"/>
              <a:t>Warzel</a:t>
            </a:r>
            <a:r>
              <a:rPr lang="en-US" b="1" i="1" dirty="0"/>
              <a:t>, Jessica Hartwell, </a:t>
            </a:r>
            <a:r>
              <a:rPr lang="en-US" b="1" i="1" dirty="0" err="1"/>
              <a:t>Kulsoom</a:t>
            </a:r>
            <a:r>
              <a:rPr lang="en-US" b="1" i="1" dirty="0"/>
              <a:t> </a:t>
            </a:r>
            <a:r>
              <a:rPr lang="en-US" b="1" i="1" dirty="0" err="1"/>
              <a:t>Farid</a:t>
            </a:r>
            <a:r>
              <a:rPr lang="en-US" b="1" i="1" dirty="0"/>
              <a:t>.</a:t>
            </a:r>
            <a:br>
              <a:rPr lang="en-US" b="1" i="1" dirty="0"/>
            </a:br>
            <a:endParaRPr lang="en-US" b="1" i="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0320" y="2362200"/>
            <a:ext cx="5588000" cy="4191000"/>
          </a:xfrm>
          <a:prstGeom prst="rect">
            <a:avLst/>
          </a:prstGeom>
        </p:spPr>
      </p:pic>
    </p:spTree>
    <p:extLst>
      <p:ext uri="{BB962C8B-B14F-4D97-AF65-F5344CB8AC3E}">
        <p14:creationId xmlns:p14="http://schemas.microsoft.com/office/powerpoint/2010/main" val="5077957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emplate>Savon</Template>
  <TotalTime>4418</TotalTime>
  <Words>1324</Words>
  <Application>Microsoft Macintosh PowerPoint</Application>
  <PresentationFormat>Widescreen</PresentationFormat>
  <Paragraphs>147</Paragraphs>
  <Slides>32</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Abadi MT Condensed Extra Bold</vt:lpstr>
      <vt:lpstr>Calibri</vt:lpstr>
      <vt:lpstr>Cambria</vt:lpstr>
      <vt:lpstr>Century Gothic</vt:lpstr>
      <vt:lpstr>Garamond</vt:lpstr>
      <vt:lpstr>Times</vt:lpstr>
      <vt:lpstr>新細明體</vt:lpstr>
      <vt:lpstr>Savon</vt:lpstr>
      <vt:lpstr>NEWSLETTER  </vt:lpstr>
      <vt:lpstr>CHAIR’S REMARKS</vt:lpstr>
      <vt:lpstr>PowerPoint Presentation</vt:lpstr>
      <vt:lpstr>PowerPoint Presentation</vt:lpstr>
      <vt:lpstr>PowerPoint Presentation</vt:lpstr>
      <vt:lpstr>French Section</vt:lpstr>
      <vt:lpstr>PowerPoint Presentation</vt:lpstr>
      <vt:lpstr>PowerPoint Presentation</vt:lpstr>
      <vt:lpstr>Southern in Paris 2018  </vt:lpstr>
      <vt:lpstr>Kanita Mote: </vt:lpstr>
      <vt:lpstr>Italian Section</vt:lpstr>
      <vt:lpstr>PowerPoint Presentation</vt:lpstr>
      <vt:lpstr>PowerPoint Presentation</vt:lpstr>
      <vt:lpstr>Spanish Section</vt:lpstr>
      <vt:lpstr>PowerPoint Presentation</vt:lpstr>
      <vt:lpstr>Medical Spanish Program</vt:lpstr>
      <vt:lpstr>M.A. in Romance Languages</vt:lpstr>
      <vt:lpstr>PowerPoint Presentation</vt:lpstr>
      <vt:lpstr>World Languages Certification Program</vt:lpstr>
      <vt:lpstr>PowerPoint Presentation</vt:lpstr>
      <vt:lpstr>PowerPoint Presentation</vt:lpstr>
      <vt:lpstr>Bilingual/Multicultural Ed &amp; TESOL</vt:lpstr>
      <vt:lpstr>PowerPoint Presentation</vt:lpstr>
      <vt:lpstr>PowerPoint Presentation</vt:lpstr>
      <vt:lpstr>PowerPoint Presentation</vt:lpstr>
      <vt:lpstr>PowerPoint Presentation</vt:lpstr>
      <vt:lpstr>Language Lab</vt:lpstr>
      <vt:lpstr>PowerPoint Presentation</vt:lpstr>
      <vt:lpstr>Graduated Lab Assistants</vt:lpstr>
      <vt:lpstr>We proudly introduce our current lab assistants who are on the Dean’s list </vt:lpstr>
      <vt:lpstr> Lab Director’s Scholarship </vt:lpstr>
      <vt:lpstr>Events we host</vt:lpstr>
    </vt:vector>
  </TitlesOfParts>
  <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NEWSLETTER  </dc:title>
  <dc:creator>Tu, Elu</dc:creator>
  <cp:lastModifiedBy>Tu, Elu</cp:lastModifiedBy>
  <cp:revision>70</cp:revision>
  <dcterms:created xsi:type="dcterms:W3CDTF">2018-09-01T18:45:20Z</dcterms:created>
  <dcterms:modified xsi:type="dcterms:W3CDTF">2018-12-27T01:47:02Z</dcterms:modified>
</cp:coreProperties>
</file>