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notesMasterIdLst>
    <p:notesMasterId r:id="rId12"/>
  </p:notesMasterIdLst>
  <p:sldIdLst>
    <p:sldId id="273" r:id="rId5"/>
    <p:sldId id="276" r:id="rId6"/>
    <p:sldId id="270" r:id="rId7"/>
    <p:sldId id="274" r:id="rId8"/>
    <p:sldId id="278" r:id="rId9"/>
    <p:sldId id="275" r:id="rId10"/>
    <p:sldId id="268" r:id="rId1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 autoAdjust="0"/>
    <p:restoredTop sz="74286" autoAdjust="0"/>
  </p:normalViewPr>
  <p:slideViewPr>
    <p:cSldViewPr>
      <p:cViewPr varScale="1">
        <p:scale>
          <a:sx n="91" d="100"/>
          <a:sy n="91" d="100"/>
        </p:scale>
        <p:origin x="13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uca, Lewis J." userId="bdfbced7-8838-4258-8fde-e4ff67862f03" providerId="ADAL" clId="{C51C1516-445B-4343-914C-1290AAE040CF}"/>
    <pc:docChg chg="modSld">
      <pc:chgData name="DeLuca, Lewis J." userId="bdfbced7-8838-4258-8fde-e4ff67862f03" providerId="ADAL" clId="{C51C1516-445B-4343-914C-1290AAE040CF}" dt="2023-04-05T17:16:32.246" v="9" actId="20577"/>
      <pc:docMkLst>
        <pc:docMk/>
      </pc:docMkLst>
      <pc:sldChg chg="modSp mod">
        <pc:chgData name="DeLuca, Lewis J." userId="bdfbced7-8838-4258-8fde-e4ff67862f03" providerId="ADAL" clId="{C51C1516-445B-4343-914C-1290AAE040CF}" dt="2023-04-05T17:16:32.246" v="9" actId="20577"/>
        <pc:sldMkLst>
          <pc:docMk/>
          <pc:sldMk cId="2708320946" sldId="278"/>
        </pc:sldMkLst>
        <pc:graphicFrameChg chg="modGraphic">
          <ac:chgData name="DeLuca, Lewis J." userId="bdfbced7-8838-4258-8fde-e4ff67862f03" providerId="ADAL" clId="{C51C1516-445B-4343-914C-1290AAE040CF}" dt="2023-04-05T17:16:32.246" v="9" actId="20577"/>
          <ac:graphicFrameMkLst>
            <pc:docMk/>
            <pc:sldMk cId="2708320946" sldId="278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DF6CE-EF24-48E3-9747-73FC9318DC19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768"/>
            <a:ext cx="560705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4975-55D7-400B-8B92-0FBBB4383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A31A-A034-4989-A37C-DD49BB68C6F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4D73-EED6-4E7A-B003-6D5E1EC334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A31A-A034-4989-A37C-DD49BB68C6F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4D73-EED6-4E7A-B003-6D5E1EC33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A31A-A034-4989-A37C-DD49BB68C6F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4D73-EED6-4E7A-B003-6D5E1EC33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A31A-A034-4989-A37C-DD49BB68C6F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4D73-EED6-4E7A-B003-6D5E1EC33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A31A-A034-4989-A37C-DD49BB68C6F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4D73-EED6-4E7A-B003-6D5E1EC334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A31A-A034-4989-A37C-DD49BB68C6F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4D73-EED6-4E7A-B003-6D5E1EC33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A31A-A034-4989-A37C-DD49BB68C6F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4D73-EED6-4E7A-B003-6D5E1EC33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A31A-A034-4989-A37C-DD49BB68C6F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4D73-EED6-4E7A-B003-6D5E1EC33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A31A-A034-4989-A37C-DD49BB68C6F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4D73-EED6-4E7A-B003-6D5E1EC33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A31A-A034-4989-A37C-DD49BB68C6F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4D73-EED6-4E7A-B003-6D5E1EC33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A31A-A034-4989-A37C-DD49BB68C6F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FD4D73-EED6-4E7A-B003-6D5E1EC3341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D0A31A-A034-4989-A37C-DD49BB68C6F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FD4D73-EED6-4E7A-B003-6D5E1EC3341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side.southernct.edu/financial-advising" TargetMode="External"/><Relationship Id="rId2" Type="http://schemas.openxmlformats.org/officeDocument/2006/relationships/hyperlink" Target="mailto:DeLucaL2@southernct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sprofile.collegeboard.org/" TargetMode="External"/><Relationship Id="rId2" Type="http://schemas.openxmlformats.org/officeDocument/2006/relationships/hyperlink" Target="https://studentaid.gov/h/apply-for-aid/fafs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Paying For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Lew DeLuca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Director, Financial Literacy </a:t>
            </a:r>
            <a:r>
              <a:rPr lang="en-US" dirty="0" smtClean="0">
                <a:solidFill>
                  <a:srgbClr val="FF0000"/>
                </a:solidFill>
              </a:rPr>
              <a:t>&amp; Advising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  <a:hlinkClick r:id="rId2"/>
              </a:rPr>
              <a:t>DeLucaL2@southernct.edu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hlinkClick r:id="rId3"/>
              </a:rPr>
              <a:t>https://inside.southernct.edu/financial-advising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75" y="5442857"/>
            <a:ext cx="270314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71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Payment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Grants &amp; Scholarships </a:t>
            </a:r>
            <a:r>
              <a:rPr lang="en-US" i="1" dirty="0"/>
              <a:t>(FREE </a:t>
            </a:r>
            <a:r>
              <a:rPr lang="en-US" b="1" i="1" dirty="0"/>
              <a:t>$</a:t>
            </a:r>
            <a:r>
              <a:rPr lang="en-US" i="1" dirty="0"/>
              <a:t>)</a:t>
            </a:r>
          </a:p>
          <a:p>
            <a:r>
              <a:rPr lang="en-US" i="1" dirty="0">
                <a:solidFill>
                  <a:srgbClr val="FF0000"/>
                </a:solidFill>
              </a:rPr>
              <a:t>Loans</a:t>
            </a:r>
            <a:r>
              <a:rPr lang="en-US" i="1" dirty="0"/>
              <a:t> (Student &amp; Parent: Repaid with </a:t>
            </a:r>
            <a:r>
              <a:rPr lang="en-US" i="1" u="sng" dirty="0"/>
              <a:t>interest</a:t>
            </a:r>
            <a:r>
              <a:rPr lang="en-US" i="1" dirty="0"/>
              <a:t>)</a:t>
            </a:r>
          </a:p>
          <a:p>
            <a:r>
              <a:rPr lang="en-US" dirty="0"/>
              <a:t>Payment/Installment Plans (10 month)</a:t>
            </a:r>
          </a:p>
          <a:p>
            <a:r>
              <a:rPr lang="en-US" dirty="0"/>
              <a:t>Investments (529, IRA, 401k, Coverdell &amp; Custodial Accounts, U. S. Savings Bonds, Mutual Funds, Stocks, Bonds, Variable Life Insurance, Annuities, etc.)</a:t>
            </a:r>
          </a:p>
          <a:p>
            <a:r>
              <a:rPr lang="en-US" dirty="0"/>
              <a:t>Employment (Earnings, Tuition Waiver or Reimbursement)</a:t>
            </a:r>
          </a:p>
          <a:p>
            <a:r>
              <a:rPr lang="en-US" dirty="0"/>
              <a:t>Credit Card (</a:t>
            </a:r>
            <a:r>
              <a:rPr lang="en-US" dirty="0" smtClean="0"/>
              <a:t>2.95</a:t>
            </a:r>
            <a:r>
              <a:rPr lang="en-US" dirty="0"/>
              <a:t>% Convenience Fee)</a:t>
            </a:r>
          </a:p>
          <a:p>
            <a:r>
              <a:rPr lang="en-US" dirty="0"/>
              <a:t>Home Equity Loan/Line of Credit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410200"/>
            <a:ext cx="270314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469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FAFSA</a:t>
            </a:r>
            <a:r>
              <a:rPr lang="en-US" dirty="0"/>
              <a:t> (FREE application for federal student aid)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2"/>
              </a:rPr>
              <a:t>https://studentaid.gov/h/apply-for-aid/fafsa</a:t>
            </a: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Submit </a:t>
            </a:r>
            <a:r>
              <a:rPr lang="en-US" b="1" u="sng" dirty="0"/>
              <a:t>October 1</a:t>
            </a:r>
            <a:r>
              <a:rPr lang="en-US" b="1" dirty="0"/>
              <a:t> </a:t>
            </a:r>
            <a:r>
              <a:rPr lang="en-US" dirty="0"/>
              <a:t>annually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CSS Profile </a:t>
            </a:r>
            <a:r>
              <a:rPr lang="en-US" dirty="0"/>
              <a:t>(FEE application for non federal aid)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3"/>
              </a:rPr>
              <a:t>https://cssprofile.collegeboard.org/</a:t>
            </a: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Submit </a:t>
            </a:r>
            <a:r>
              <a:rPr lang="en-US" b="1" u="sng" dirty="0"/>
              <a:t>October 1</a:t>
            </a:r>
            <a:r>
              <a:rPr lang="en-US" dirty="0"/>
              <a:t> annually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 algn="ctr">
              <a:buNone/>
            </a:pPr>
            <a:r>
              <a:rPr lang="en-US" sz="3600" b="1" u="sng" dirty="0"/>
              <a:t>Student Aid Index (SAI) </a:t>
            </a:r>
          </a:p>
          <a:p>
            <a:pPr marL="0" indent="0" algn="ctr">
              <a:buNone/>
            </a:pPr>
            <a:r>
              <a:rPr lang="en-US" sz="2000" b="1" u="sng" dirty="0"/>
              <a:t>formerly EFC (Estimated Family Contribution)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2" y="5867399"/>
            <a:ext cx="2196307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25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Cost of Attendance (COA)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Direct costs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	Tuition &amp; Fees ($4,500, $12-17,000, $50,000)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	Room &amp; Board ($12-15,000</a:t>
            </a:r>
            <a:r>
              <a:rPr lang="en-US" sz="32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Indirect costs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	Room &amp; Board (live home/off campus)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	Books &amp; Supplies ($1,400)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	Personal &amp; Transportation ($1,400-$4,000)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4" y="5791200"/>
            <a:ext cx="2196306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488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Awards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634678"/>
              </p:ext>
            </p:extLst>
          </p:nvPr>
        </p:nvGraphicFramePr>
        <p:xfrm>
          <a:off x="457200" y="1935163"/>
          <a:ext cx="8229600" cy="4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61399769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82003316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01492200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2686701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Private 4 yr.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Public CT 4 yr. College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Public CT 2 yr. College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190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Cost of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$80,000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$35,000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420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-   SAI/EFC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15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=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Financial Need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$80,000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$35,000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67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024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i="1" dirty="0"/>
                        <a:t>Federal Pell Grant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$7,395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$7,395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$7,395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104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i="1" dirty="0"/>
                        <a:t>College Scholarship/Grant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62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609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Direct Subsidized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0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Direct Unsubsidized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334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Gap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$47,105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$18,605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$1,105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46462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035" y="842200"/>
            <a:ext cx="2196306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8320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Awards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0824"/>
              </p:ext>
            </p:extLst>
          </p:nvPr>
        </p:nvGraphicFramePr>
        <p:xfrm>
          <a:off x="457200" y="1935163"/>
          <a:ext cx="8229600" cy="470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61399769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82003316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01492200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2686701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Private 4 yr.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Public CT 4 yr. College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Public CT 2 yr. College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190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Cost of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$80,000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$35,000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420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dirty="0"/>
                        <a:t>-   SAI/EFC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15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=  Financial Need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$45,000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67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024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i="1" dirty="0"/>
                        <a:t>Federal Pell Grant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104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i="1" dirty="0"/>
                        <a:t>College Scholarship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62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609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Direct Subsidized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0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Direct Unsubsidized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$5,500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$5,500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334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Gap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$54,500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$27,500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46462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035" y="842200"/>
            <a:ext cx="2196306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847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Federal Student Aid Estimator &amp; </a:t>
            </a:r>
            <a:r>
              <a:rPr lang="en-US" dirty="0">
                <a:solidFill>
                  <a:srgbClr val="FF0000"/>
                </a:solidFill>
              </a:rPr>
              <a:t>Net Price Calculator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Submit FAFSA &amp; CSS Profile 10/1 </a:t>
            </a:r>
            <a:r>
              <a:rPr lang="en-US" u="sng" dirty="0"/>
              <a:t>annually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Apply for private scholarships monthly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Work &amp; save money each summer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Commute if campus costs prohibit attendance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Special Circumstances? Appeal Financial Aid award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chemeClr val="accent2"/>
                </a:solidFill>
              </a:rPr>
              <a:t>Questions?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4" y="5791200"/>
            <a:ext cx="2196306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427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725F348A77A247B880845C49687ABF" ma:contentTypeVersion="9" ma:contentTypeDescription="Create a new document." ma:contentTypeScope="" ma:versionID="1a6d6797b0351fe3720ab0abf84b1b20">
  <xsd:schema xmlns:xsd="http://www.w3.org/2001/XMLSchema" xmlns:xs="http://www.w3.org/2001/XMLSchema" xmlns:p="http://schemas.microsoft.com/office/2006/metadata/properties" xmlns:ns1="http://schemas.microsoft.com/sharepoint/v3" xmlns:ns3="4c713075-be16-4e02-a78b-1670279e75c6" xmlns:ns4="62348d5d-0339-48b1-9ae2-5971abb7fd09" targetNamespace="http://schemas.microsoft.com/office/2006/metadata/properties" ma:root="true" ma:fieldsID="4b30de8c4a32fbdcd5b7a59b46d20e69" ns1:_="" ns3:_="" ns4:_="">
    <xsd:import namespace="http://schemas.microsoft.com/sharepoint/v3"/>
    <xsd:import namespace="4c713075-be16-4e02-a78b-1670279e75c6"/>
    <xsd:import namespace="62348d5d-0339-48b1-9ae2-5971abb7fd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13075-be16-4e02-a78b-1670279e75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48d5d-0339-48b1-9ae2-5971abb7fd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02C75A-7FD4-4D1A-A428-229E1BF9CE61}">
  <ds:schemaRefs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62348d5d-0339-48b1-9ae2-5971abb7fd09"/>
    <ds:schemaRef ds:uri="4c713075-be16-4e02-a78b-1670279e75c6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A727ABC-CC54-4DBA-A7B9-4510250AFD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13075-be16-4e02-a78b-1670279e75c6"/>
    <ds:schemaRef ds:uri="62348d5d-0339-48b1-9ae2-5971abb7fd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433F9B-9D39-4C0B-8CF5-0406FC1A9C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1528</TotalTime>
  <Words>410</Words>
  <Application>Microsoft Office PowerPoint</Application>
  <PresentationFormat>On-screen Show (4:3)</PresentationFormat>
  <Paragraphs>114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Constantia</vt:lpstr>
      <vt:lpstr>Wingdings</vt:lpstr>
      <vt:lpstr>Wingdings 2</vt:lpstr>
      <vt:lpstr>Flow</vt:lpstr>
      <vt:lpstr>Paying For College</vt:lpstr>
      <vt:lpstr>Payment Options</vt:lpstr>
      <vt:lpstr>Applications</vt:lpstr>
      <vt:lpstr>Cost of Attendance (COA)</vt:lpstr>
      <vt:lpstr>Sample Awards</vt:lpstr>
      <vt:lpstr>Sample Awards</vt:lpstr>
      <vt:lpstr>Next Steps</vt:lpstr>
    </vt:vector>
  </TitlesOfParts>
  <Company>Southern Connecticut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After College</dc:title>
  <dc:creator>OIT</dc:creator>
  <cp:lastModifiedBy>DeLuca, Lewis J.</cp:lastModifiedBy>
  <cp:revision>113</cp:revision>
  <cp:lastPrinted>2019-05-14T17:49:27Z</cp:lastPrinted>
  <dcterms:created xsi:type="dcterms:W3CDTF">2015-11-20T15:43:13Z</dcterms:created>
  <dcterms:modified xsi:type="dcterms:W3CDTF">2023-07-31T23:05:32Z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0x01010028725F348A77A247B880845C49687ABF</vt:lpwstr>
  </property>
</Properties>
</file>