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8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65" r:id="rId2"/>
    <p:sldId id="704" r:id="rId3"/>
    <p:sldId id="397" r:id="rId4"/>
    <p:sldId id="398" r:id="rId5"/>
    <p:sldId id="399" r:id="rId6"/>
    <p:sldId id="963" r:id="rId7"/>
    <p:sldId id="473" r:id="rId8"/>
    <p:sldId id="948" r:id="rId9"/>
    <p:sldId id="949" r:id="rId10"/>
    <p:sldId id="474" r:id="rId11"/>
    <p:sldId id="475" r:id="rId12"/>
    <p:sldId id="476" r:id="rId13"/>
    <p:sldId id="477" r:id="rId14"/>
    <p:sldId id="480" r:id="rId15"/>
    <p:sldId id="483" r:id="rId16"/>
    <p:sldId id="752" r:id="rId17"/>
    <p:sldId id="964" r:id="rId18"/>
    <p:sldId id="962" r:id="rId19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FBF7F3"/>
    <a:srgbClr val="996633"/>
    <a:srgbClr val="FF99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8964" autoAdjust="0"/>
  </p:normalViewPr>
  <p:slideViewPr>
    <p:cSldViewPr>
      <p:cViewPr varScale="1">
        <p:scale>
          <a:sx n="116" d="100"/>
          <a:sy n="116" d="100"/>
        </p:scale>
        <p:origin x="17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4326"/>
    </p:cViewPr>
  </p:sorterViewPr>
  <p:notesViewPr>
    <p:cSldViewPr>
      <p:cViewPr>
        <p:scale>
          <a:sx n="100" d="100"/>
          <a:sy n="100" d="100"/>
        </p:scale>
        <p:origin x="-1632" y="336"/>
      </p:cViewPr>
      <p:guideLst>
        <p:guide orient="horz" pos="292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27" y="0"/>
            <a:ext cx="297242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5"/>
            <a:ext cx="297242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2F409687-2BA8-4767-80A4-6C40094B1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93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027" y="0"/>
            <a:ext cx="297242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8075" y="698500"/>
            <a:ext cx="4643438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21" y="4416426"/>
            <a:ext cx="5485158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297242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F27A3D4F-AFE5-4CDE-9EAC-102568CF0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60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B4220C-0027-4CFA-AA05-B361F14961E5}" type="slidenum">
              <a:rPr lang="en-US" sz="1200" b="0" smtClean="0"/>
              <a:pPr eaLnBrk="1" hangingPunct="1"/>
              <a:t>1</a:t>
            </a:fld>
            <a:endParaRPr lang="en-US" sz="1200" b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r>
              <a:rPr lang="en-US" b="1" smtClean="0"/>
              <a:t>Instructions:</a:t>
            </a:r>
          </a:p>
          <a:p>
            <a:pPr marL="228600" indent="-228600" eaLnBrk="1" hangingPunct="1"/>
            <a:r>
              <a:rPr lang="en-US" smtClean="0"/>
              <a:t>Thank your class for making the time to attend today’s class.</a:t>
            </a:r>
          </a:p>
          <a:p>
            <a:pPr marL="228600" indent="-228600" eaLnBrk="1" hangingPunct="1"/>
            <a:endParaRPr lang="en-US" b="1" smtClean="0"/>
          </a:p>
          <a:p>
            <a:pPr marL="228600" indent="-228600" eaLnBrk="1" hangingPunct="1"/>
            <a:r>
              <a:rPr lang="en-US" b="1" smtClean="0"/>
              <a:t>Next Screen:</a:t>
            </a:r>
            <a:r>
              <a:rPr lang="en-US" smtClean="0"/>
              <a:t> </a:t>
            </a:r>
          </a:p>
          <a:p>
            <a:pPr marL="228600" indent="-228600" eaLnBrk="1" hangingPunct="1"/>
            <a:r>
              <a:rPr lang="en-US" smtClean="0"/>
              <a:t>Welcome</a:t>
            </a:r>
          </a:p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623982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E5F6B6-D4BF-4ECE-8DD6-B188C9581C7B}" type="slidenum">
              <a:rPr lang="en-US" sz="1200" b="0" smtClean="0"/>
              <a:pPr eaLnBrk="1" hangingPunct="1"/>
              <a:t>10</a:t>
            </a:fld>
            <a:endParaRPr lang="en-US" sz="1200" b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en-US" b="1" smtClean="0"/>
              <a:t>Information: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Payable Time is displayed.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Summary Page: Sums each TRC’s total amount:</a:t>
            </a:r>
            <a:br>
              <a:rPr lang="en-US" smtClean="0"/>
            </a:br>
            <a:r>
              <a:rPr lang="en-US" smtClean="0"/>
              <a:t>A. REG = 28.00</a:t>
            </a:r>
            <a:br>
              <a:rPr lang="en-US" smtClean="0"/>
            </a:br>
            <a:r>
              <a:rPr lang="en-US" smtClean="0"/>
              <a:t>B. HOL = 7.00</a:t>
            </a:r>
            <a:br>
              <a:rPr lang="en-US" smtClean="0"/>
            </a:br>
            <a:r>
              <a:rPr lang="en-US" smtClean="0"/>
              <a:t>    (Total  = 35.00)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r>
              <a:rPr lang="en-US" b="1" smtClean="0"/>
              <a:t>Instructions:</a:t>
            </a:r>
          </a:p>
          <a:p>
            <a:pPr marL="228600" indent="-228600" eaLnBrk="1" hangingPunct="1"/>
            <a:r>
              <a:rPr lang="en-US" smtClean="0"/>
              <a:t>1.  Click the Calendar icon.</a:t>
            </a:r>
          </a:p>
          <a:p>
            <a:pPr marL="228600" indent="-228600" eaLnBrk="1" hangingPunct="1">
              <a:buFontTx/>
              <a:buChar char="•"/>
            </a:pPr>
            <a:endParaRPr lang="en-US" smtClean="0"/>
          </a:p>
          <a:p>
            <a:pPr marL="228600" indent="-228600" eaLnBrk="1" hangingPunct="1"/>
            <a:r>
              <a:rPr lang="en-US" b="1" smtClean="0"/>
              <a:t>Next Screen:</a:t>
            </a:r>
          </a:p>
          <a:p>
            <a:pPr marL="228600" indent="-228600" eaLnBrk="1" hangingPunct="1"/>
            <a:r>
              <a:rPr lang="en-US" smtClean="0"/>
              <a:t>Payable Time Summary – Calendar icon</a:t>
            </a:r>
          </a:p>
          <a:p>
            <a:pPr marL="228600" indent="-228600" eaLnBrk="1" hangingPunct="1">
              <a:buFontTx/>
              <a:buAutoNum type="arabicPeriod"/>
            </a:pPr>
            <a:endParaRPr lang="en-US" smtClean="0"/>
          </a:p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88498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8A1056-EDB7-471B-829E-9E5CD6DBEEA2}" type="slidenum">
              <a:rPr lang="en-US" sz="1200" b="0" smtClean="0"/>
              <a:pPr eaLnBrk="1" hangingPunct="1"/>
              <a:t>11</a:t>
            </a:fld>
            <a:endParaRPr lang="en-US" sz="1200" b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en-US" b="1" smtClean="0"/>
              <a:t>Information:</a:t>
            </a:r>
          </a:p>
          <a:p>
            <a:pPr marL="228600" indent="-228600" eaLnBrk="1" hangingPunct="1"/>
            <a:r>
              <a:rPr lang="en-US" smtClean="0"/>
              <a:t>1.   You can select a different month and/or year, as well as the day.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r>
              <a:rPr lang="en-US" b="1" smtClean="0"/>
              <a:t>Instructions: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Click 15.</a:t>
            </a:r>
          </a:p>
          <a:p>
            <a:pPr marL="228600" indent="-228600" eaLnBrk="1" hangingPunct="1">
              <a:buFontTx/>
              <a:buAutoNum type="arabicPeriod"/>
            </a:pPr>
            <a:endParaRPr lang="en-US" smtClean="0"/>
          </a:p>
          <a:p>
            <a:pPr marL="228600" indent="-228600" eaLnBrk="1" hangingPunct="1"/>
            <a:r>
              <a:rPr lang="en-US" b="1" smtClean="0"/>
              <a:t>Next Screen:</a:t>
            </a:r>
          </a:p>
          <a:p>
            <a:pPr marL="228600" indent="-228600" eaLnBrk="1" hangingPunct="1"/>
            <a:r>
              <a:rPr lang="en-US" smtClean="0"/>
              <a:t>Payable Time Summary – Get Rows (to refresh updated Start Date)</a:t>
            </a:r>
          </a:p>
        </p:txBody>
      </p:sp>
    </p:spTree>
    <p:extLst>
      <p:ext uri="{BB962C8B-B14F-4D97-AF65-F5344CB8AC3E}">
        <p14:creationId xmlns:p14="http://schemas.microsoft.com/office/powerpoint/2010/main" val="15938949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52FB52-096C-4F2F-8FC4-276997918220}" type="slidenum">
              <a:rPr lang="en-US" sz="1200" b="0" smtClean="0"/>
              <a:pPr eaLnBrk="1" hangingPunct="1"/>
              <a:t>12</a:t>
            </a:fld>
            <a:endParaRPr lang="en-US" sz="1200" b="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en-US" b="1" smtClean="0"/>
              <a:t>Information: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 Start Date: 2/15/13.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 End Date: 2/21/13.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 An updated Start Date is not refreshed until you click the Refresh button.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r>
              <a:rPr lang="en-US" b="1" smtClean="0"/>
              <a:t>Instructions: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Click the Refresh button.</a:t>
            </a:r>
          </a:p>
          <a:p>
            <a:pPr marL="228600" indent="-228600" eaLnBrk="1" hangingPunct="1">
              <a:buFontTx/>
              <a:buAutoNum type="arabicPeriod"/>
            </a:pPr>
            <a:endParaRPr lang="en-US" smtClean="0"/>
          </a:p>
          <a:p>
            <a:pPr marL="228600" indent="-228600" eaLnBrk="1" hangingPunct="1"/>
            <a:r>
              <a:rPr lang="en-US" b="1" smtClean="0"/>
              <a:t>Next Screen:</a:t>
            </a:r>
          </a:p>
          <a:p>
            <a:pPr marL="228600" indent="-228600" eaLnBrk="1" hangingPunct="1"/>
            <a:r>
              <a:rPr lang="en-US" smtClean="0"/>
              <a:t>Payable Time Summary – Verify second week of pay period</a:t>
            </a:r>
          </a:p>
          <a:p>
            <a:pPr marL="228600" indent="-228600" eaLnBrk="1" hangingPunct="1">
              <a:buFontTx/>
              <a:buAutoNum type="arabicPeriod"/>
            </a:pPr>
            <a:endParaRPr lang="en-US" smtClean="0"/>
          </a:p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158662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D74D65-B8C9-4554-A884-6FE83D2E62F5}" type="slidenum">
              <a:rPr lang="en-US" sz="1200" b="0" smtClean="0"/>
              <a:pPr eaLnBrk="1" hangingPunct="1"/>
              <a:t>13</a:t>
            </a:fld>
            <a:endParaRPr lang="en-US" sz="1200" b="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en-US" b="1" smtClean="0"/>
              <a:t>Information: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Summary Page: Sums each TRC’s total amount:</a:t>
            </a:r>
            <a:br>
              <a:rPr lang="en-US" smtClean="0"/>
            </a:br>
            <a:r>
              <a:rPr lang="en-US" smtClean="0"/>
              <a:t>A. REG = 28.00</a:t>
            </a:r>
            <a:br>
              <a:rPr lang="en-US" smtClean="0"/>
            </a:br>
            <a:r>
              <a:rPr lang="en-US" smtClean="0"/>
              <a:t>B. HOL = 7.00</a:t>
            </a:r>
            <a:br>
              <a:rPr lang="en-US" smtClean="0"/>
            </a:br>
            <a:r>
              <a:rPr lang="en-US" smtClean="0"/>
              <a:t>    (Total  = 35.00)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Details Page will display the Payable Time Status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r>
              <a:rPr lang="en-US" b="1" smtClean="0"/>
              <a:t>Instructions: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Click </a:t>
            </a:r>
            <a:r>
              <a:rPr lang="en-US" u="sng" smtClean="0">
                <a:solidFill>
                  <a:srgbClr val="0000FF"/>
                </a:solidFill>
              </a:rPr>
              <a:t>Details Page</a:t>
            </a:r>
            <a:r>
              <a:rPr lang="en-US" smtClean="0"/>
              <a:t> link.</a:t>
            </a:r>
          </a:p>
          <a:p>
            <a:pPr marL="228600" indent="-228600" eaLnBrk="1" hangingPunct="1">
              <a:buFontTx/>
              <a:buAutoNum type="arabicPeriod"/>
            </a:pPr>
            <a:endParaRPr lang="en-US" smtClean="0"/>
          </a:p>
          <a:p>
            <a:pPr marL="228600" indent="-228600" eaLnBrk="1" hangingPunct="1"/>
            <a:r>
              <a:rPr lang="en-US" b="1" smtClean="0"/>
              <a:t>Next Screen:</a:t>
            </a:r>
          </a:p>
          <a:p>
            <a:pPr marL="228600" indent="-228600" eaLnBrk="1" hangingPunct="1"/>
            <a:r>
              <a:rPr lang="en-US" smtClean="0"/>
              <a:t>Payable Time Details – Verify second week of pay period</a:t>
            </a:r>
          </a:p>
          <a:p>
            <a:pPr marL="228600" indent="-228600" eaLnBrk="1" hangingPunct="1">
              <a:buFontTx/>
              <a:buAutoNum type="arabicPeriod"/>
            </a:pPr>
            <a:endParaRPr lang="en-US" smtClean="0"/>
          </a:p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617547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BF74C3-6BC8-4230-850C-F85A77627245}" type="slidenum">
              <a:rPr lang="en-US" sz="1200" b="0" smtClean="0"/>
              <a:pPr eaLnBrk="1" hangingPunct="1"/>
              <a:t>14</a:t>
            </a:fld>
            <a:endParaRPr lang="en-US" sz="1200" b="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290" y="4416426"/>
            <a:ext cx="6477517" cy="4651375"/>
          </a:xfrm>
          <a:noFill/>
        </p:spPr>
        <p:txBody>
          <a:bodyPr/>
          <a:lstStyle/>
          <a:p>
            <a:pPr marL="228600" indent="-228600" eaLnBrk="1" hangingPunct="1"/>
            <a:r>
              <a:rPr lang="en-US" b="1" smtClean="0"/>
              <a:t>Information: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Status = Needs Approval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View 7 days at a time when linked from the Payable Time Summary page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Use the Previous Week or Next Week to view the status of other weeks.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Status notes: </a:t>
            </a:r>
            <a:br>
              <a:rPr lang="en-US" smtClean="0"/>
            </a:br>
            <a:r>
              <a:rPr lang="en-US" smtClean="0"/>
              <a:t> A. </a:t>
            </a:r>
            <a:r>
              <a:rPr lang="en-US" u="sng" smtClean="0"/>
              <a:t>Needs Approval</a:t>
            </a:r>
            <a:r>
              <a:rPr lang="en-US" smtClean="0"/>
              <a:t>: Time Admin has processed the entry as valid but it has not been approved by the Time Approver.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B. </a:t>
            </a:r>
            <a:r>
              <a:rPr lang="en-US" u="sng" smtClean="0"/>
              <a:t>Approved - Goes to Payroll</a:t>
            </a:r>
            <a:r>
              <a:rPr lang="en-US" smtClean="0"/>
              <a:t>: The entry has been processed as valid, approved by the Time Approver and will be collected during the next Payroll process. 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C. </a:t>
            </a:r>
            <a:r>
              <a:rPr lang="en-US" u="sng" smtClean="0"/>
              <a:t>Taken – Used by Payroll</a:t>
            </a:r>
            <a:r>
              <a:rPr lang="en-US" smtClean="0"/>
              <a:t>: The Payroll process successfully collected the entry but the paychecks have not yet been finalized (confirmed).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D. </a:t>
            </a:r>
            <a:r>
              <a:rPr lang="en-US" u="sng" smtClean="0"/>
              <a:t>Distributed</a:t>
            </a:r>
            <a:r>
              <a:rPr lang="en-US" smtClean="0"/>
              <a:t>: The entry has been processed by Time Admin, approved by the Time Approver, collected by Payroll and Confirmed.</a:t>
            </a:r>
            <a:br>
              <a:rPr lang="en-US" smtClean="0"/>
            </a:br>
            <a:r>
              <a:rPr lang="en-US" smtClean="0"/>
              <a:t>      *** This status populates Monday of pay week.</a:t>
            </a:r>
            <a:br>
              <a:rPr lang="en-US" smtClean="0"/>
            </a:br>
            <a:endParaRPr lang="en-US" smtClean="0"/>
          </a:p>
          <a:p>
            <a:pPr marL="228600" indent="-228600" eaLnBrk="1" hangingPunct="1"/>
            <a:r>
              <a:rPr lang="en-US" b="1" smtClean="0"/>
              <a:t>Next Screen:</a:t>
            </a:r>
          </a:p>
          <a:p>
            <a:pPr marL="228600" indent="-228600" eaLnBrk="1" hangingPunct="1"/>
            <a:r>
              <a:rPr lang="en-US" smtClean="0"/>
              <a:t>Overview – Previous Week link</a:t>
            </a:r>
          </a:p>
        </p:txBody>
      </p:sp>
    </p:spTree>
    <p:extLst>
      <p:ext uri="{BB962C8B-B14F-4D97-AF65-F5344CB8AC3E}">
        <p14:creationId xmlns:p14="http://schemas.microsoft.com/office/powerpoint/2010/main" val="29420699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8A065F-29A9-46EA-A026-60095145E006}" type="slidenum">
              <a:rPr lang="en-US" sz="1200" b="0" smtClean="0"/>
              <a:pPr eaLnBrk="1" hangingPunct="1"/>
              <a:t>15</a:t>
            </a:fld>
            <a:endParaRPr lang="en-US" sz="1200" b="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en-US" b="1" smtClean="0"/>
              <a:t>Information: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Status: Needs Approval.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Will this be sent to Payroll as is? (NO)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r>
              <a:rPr lang="en-US" b="1" smtClean="0"/>
              <a:t>Instructions: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Click </a:t>
            </a:r>
            <a:r>
              <a:rPr lang="en-US" u="sng" smtClean="0">
                <a:solidFill>
                  <a:srgbClr val="0000FF"/>
                </a:solidFill>
              </a:rPr>
              <a:t>Summary Page</a:t>
            </a:r>
            <a:r>
              <a:rPr lang="en-US" smtClean="0">
                <a:solidFill>
                  <a:srgbClr val="0000FF"/>
                </a:solidFill>
              </a:rPr>
              <a:t> </a:t>
            </a:r>
            <a:r>
              <a:rPr lang="en-US" smtClean="0"/>
              <a:t>link.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r>
              <a:rPr lang="en-US" b="1" smtClean="0"/>
              <a:t>Next Screen:</a:t>
            </a:r>
          </a:p>
          <a:p>
            <a:pPr marL="228600" indent="-228600" eaLnBrk="1" hangingPunct="1"/>
            <a:r>
              <a:rPr lang="en-US" smtClean="0"/>
              <a:t>Overview – 2/14/13 week</a:t>
            </a:r>
          </a:p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651869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73361A3-B617-4B89-A4C4-816EAB0AF5CA}" type="slidenum">
              <a:rPr lang="en-US" sz="1200" b="0" smtClean="0"/>
              <a:pPr eaLnBrk="1" hangingPunct="1"/>
              <a:t>16</a:t>
            </a:fld>
            <a:endParaRPr lang="en-US" sz="1200" b="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en-US" b="1" smtClean="0"/>
              <a:t>Information:</a:t>
            </a:r>
          </a:p>
          <a:p>
            <a:pPr marL="228600" indent="-228600" eaLnBrk="1" hangingPunct="1"/>
            <a:r>
              <a:rPr lang="en-US" smtClean="0"/>
              <a:t>1. Summary = TRC Total for 7 days.</a:t>
            </a:r>
          </a:p>
          <a:p>
            <a:pPr marL="228600" indent="-228600" eaLnBrk="1" hangingPunct="1"/>
            <a:r>
              <a:rPr lang="en-US" smtClean="0"/>
              <a:t>2. Details = TRC Status up to 31 Days (or 7 if linked from Summary Page).</a:t>
            </a:r>
          </a:p>
          <a:p>
            <a:pPr marL="228600" indent="-228600" eaLnBrk="1" hangingPunct="1"/>
            <a:endParaRPr lang="en-US" b="1" smtClean="0"/>
          </a:p>
          <a:p>
            <a:pPr marL="228600" indent="-228600" eaLnBrk="1" hangingPunct="1"/>
            <a:r>
              <a:rPr lang="en-US" b="1" smtClean="0"/>
              <a:t>Next Screen:</a:t>
            </a:r>
          </a:p>
          <a:p>
            <a:pPr marL="228600" indent="-228600" eaLnBrk="1" hangingPunct="1"/>
            <a:r>
              <a:rPr lang="en-US" smtClean="0"/>
              <a:t>Knowledge Check</a:t>
            </a:r>
          </a:p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56261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6A4F3E-8D3C-46BB-A380-DCB5626443C0}" type="slidenum">
              <a:rPr lang="en-US" sz="1200" b="0" smtClean="0">
                <a:solidFill>
                  <a:srgbClr val="000000"/>
                </a:solidFill>
              </a:rPr>
              <a:pPr eaLnBrk="1" hangingPunct="1"/>
              <a:t>17</a:t>
            </a:fld>
            <a:endParaRPr lang="en-US" sz="1200" b="0" smtClean="0">
              <a:solidFill>
                <a:srgbClr val="000000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en-US" b="1" smtClean="0"/>
              <a:t>Information: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After the Time Admin process runs.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Task Reporting Elements tab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Up to 31 (7 days when linked from Payable Time Summary page)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7</a:t>
            </a:r>
          </a:p>
          <a:p>
            <a:pPr marL="228600" indent="-228600" eaLnBrk="1" hangingPunct="1">
              <a:buFontTx/>
              <a:buAutoNum type="arabicPeriod"/>
            </a:pPr>
            <a:endParaRPr lang="en-US" smtClean="0"/>
          </a:p>
          <a:p>
            <a:pPr marL="228600" indent="-228600" eaLnBrk="1" hangingPunct="1">
              <a:spcBef>
                <a:spcPct val="0"/>
              </a:spcBef>
            </a:pPr>
            <a:r>
              <a:rPr lang="en-US" b="1" smtClean="0"/>
              <a:t>Next Screen:</a:t>
            </a:r>
            <a:r>
              <a:rPr lang="en-US" smtClean="0"/>
              <a:t> </a:t>
            </a:r>
          </a:p>
          <a:p>
            <a:pPr marL="228600" indent="-228600" eaLnBrk="1" hangingPunct="1">
              <a:spcBef>
                <a:spcPct val="0"/>
              </a:spcBef>
            </a:pPr>
            <a:r>
              <a:rPr lang="en-US" smtClean="0"/>
              <a:t>Agenda</a:t>
            </a:r>
          </a:p>
          <a:p>
            <a:pPr marL="228600" indent="-228600" eaLnBrk="1" hangingPunct="1">
              <a:buFontTx/>
              <a:buAutoNum type="arabicPeriod"/>
            </a:pPr>
            <a:endParaRPr lang="en-US" smtClean="0"/>
          </a:p>
          <a:p>
            <a:pPr marL="228600" indent="-228600" eaLnBrk="1" hangingPunct="1">
              <a:buFontTx/>
              <a:buAutoNum type="arabicPeriod"/>
            </a:pPr>
            <a:endParaRPr lang="en-US" smtClean="0"/>
          </a:p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698789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A5B3B1-E2C0-48D0-90A1-B832599063EF}" type="slidenum">
              <a:rPr lang="en-US" sz="1200" b="0" smtClean="0"/>
              <a:pPr eaLnBrk="1" hangingPunct="1"/>
              <a:t>18</a:t>
            </a:fld>
            <a:endParaRPr lang="en-US" sz="1200" b="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en-US" b="1" smtClean="0"/>
              <a:t>Information: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Perform exercises as desired.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Encourage them to ask for assistance if needed.</a:t>
            </a:r>
          </a:p>
          <a:p>
            <a:pPr marL="228600" indent="-228600" eaLnBrk="1" hangingPunct="1"/>
            <a:endParaRPr lang="en-US" b="1" smtClean="0"/>
          </a:p>
          <a:p>
            <a:pPr marL="228600" indent="-228600" eaLnBrk="1" hangingPunct="1"/>
            <a:r>
              <a:rPr lang="en-US" b="1" smtClean="0"/>
              <a:t>Instructions:</a:t>
            </a:r>
          </a:p>
          <a:p>
            <a:pPr marL="228600" indent="-228600" eaLnBrk="1" hangingPunct="1"/>
            <a:r>
              <a:rPr lang="en-US" smtClean="0"/>
              <a:t>1. Stroll around room and assist users as needed.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r>
              <a:rPr lang="en-US" b="1" smtClean="0"/>
              <a:t>Next Screen:</a:t>
            </a:r>
          </a:p>
          <a:p>
            <a:pPr marL="228600" indent="-228600" eaLnBrk="1" hangingPunct="1"/>
            <a:r>
              <a:rPr lang="en-US" smtClean="0"/>
              <a:t>None – End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1076269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AF56B6-DF78-4CA2-A16A-B82FB95FD649}" type="slidenum">
              <a:rPr lang="en-US" sz="1200" b="0" smtClean="0"/>
              <a:pPr eaLnBrk="1" hangingPunct="1"/>
              <a:t>2</a:t>
            </a:fld>
            <a:endParaRPr lang="en-US" sz="1200" b="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endParaRPr lang="en-US" smtClean="0"/>
          </a:p>
          <a:p>
            <a:pPr marL="228600" indent="-228600" eaLnBrk="1" hangingPunct="1">
              <a:spcBef>
                <a:spcPct val="0"/>
              </a:spcBef>
            </a:pPr>
            <a:r>
              <a:rPr lang="en-US" b="1" smtClean="0"/>
              <a:t>Next Screen:</a:t>
            </a:r>
            <a:r>
              <a:rPr lang="en-US" smtClean="0"/>
              <a:t> </a:t>
            </a:r>
          </a:p>
          <a:p>
            <a:pPr marL="228600" indent="-228600" eaLnBrk="1" hangingPunct="1">
              <a:spcBef>
                <a:spcPct val="0"/>
              </a:spcBef>
            </a:pPr>
            <a:r>
              <a:rPr lang="en-US" smtClean="0"/>
              <a:t>Process Flow</a:t>
            </a:r>
          </a:p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56703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DCBC57-836B-4E72-B2E6-CFEE4AC3C9FB}" type="slidenum">
              <a:rPr lang="en-US" sz="1200" b="0" smtClean="0"/>
              <a:pPr eaLnBrk="1" hangingPunct="1"/>
              <a:t>3</a:t>
            </a:fld>
            <a:endParaRPr lang="en-US" sz="1200" b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</a:pPr>
            <a:r>
              <a:rPr lang="en-US" b="1" smtClean="0"/>
              <a:t>Next Screen:</a:t>
            </a:r>
            <a:r>
              <a:rPr lang="en-US" smtClean="0"/>
              <a:t> </a:t>
            </a:r>
          </a:p>
          <a:p>
            <a:pPr marL="228600" indent="-228600" eaLnBrk="1" hangingPunct="1">
              <a:spcBef>
                <a:spcPct val="0"/>
              </a:spcBef>
            </a:pPr>
            <a:r>
              <a:rPr lang="en-US" smtClean="0"/>
              <a:t>Key Points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2851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A19703-BD15-4D27-A82D-CFD4CB26F02E}" type="slidenum">
              <a:rPr lang="en-US" sz="1200" b="0" smtClean="0"/>
              <a:pPr eaLnBrk="1" hangingPunct="1"/>
              <a:t>4</a:t>
            </a:fld>
            <a:endParaRPr lang="en-US" sz="1200" b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</a:pPr>
            <a:r>
              <a:rPr lang="en-US" b="1" smtClean="0"/>
              <a:t>Next Screen:</a:t>
            </a:r>
            <a:r>
              <a:rPr lang="en-US" smtClean="0"/>
              <a:t> </a:t>
            </a:r>
          </a:p>
          <a:p>
            <a:pPr marL="228600" indent="-228600" eaLnBrk="1" hangingPunct="1">
              <a:spcBef>
                <a:spcPct val="0"/>
              </a:spcBef>
            </a:pPr>
            <a:r>
              <a:rPr lang="en-US" smtClean="0"/>
              <a:t>Walk Through </a:t>
            </a:r>
          </a:p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56531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65AD52-6921-4D28-83BA-6401439BE5DF}" type="slidenum">
              <a:rPr lang="en-US" sz="1200" b="0" smtClean="0"/>
              <a:pPr eaLnBrk="1" hangingPunct="1"/>
              <a:t>5</a:t>
            </a:fld>
            <a:endParaRPr lang="en-US" sz="1200" b="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2" y="4416426"/>
            <a:ext cx="5943290" cy="4181475"/>
          </a:xfrm>
          <a:noFill/>
        </p:spPr>
        <p:txBody>
          <a:bodyPr/>
          <a:lstStyle/>
          <a:p>
            <a:pPr marL="228600" indent="-228600" eaLnBrk="1" hangingPunct="1"/>
            <a:r>
              <a:rPr lang="en-US" b="1" smtClean="0"/>
              <a:t>SCENARIO:</a:t>
            </a:r>
          </a:p>
          <a:p>
            <a:pPr marL="228600" indent="-228600" eaLnBrk="1" hangingPunct="1"/>
            <a:r>
              <a:rPr lang="en-US" smtClean="0"/>
              <a:t>Duncan Donutt entered his 70 hours for the 2/21/13 pay period on his Timesheet yesterday.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r>
              <a:rPr lang="en-US" smtClean="0"/>
              <a:t>Today he wants to see how many hours were processed.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r>
              <a:rPr lang="en-US" smtClean="0"/>
              <a:t>He is going to view that time on the Payable Time Summary page.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r>
              <a:rPr lang="en-US" smtClean="0"/>
              <a:t>He can also view each TRC’s Status on the Payable Time Detail page.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>
              <a:spcBef>
                <a:spcPct val="0"/>
              </a:spcBef>
            </a:pPr>
            <a:r>
              <a:rPr lang="en-US" b="1" smtClean="0"/>
              <a:t>Next Screen:</a:t>
            </a:r>
            <a:r>
              <a:rPr lang="en-US" smtClean="0"/>
              <a:t> </a:t>
            </a:r>
          </a:p>
          <a:p>
            <a:pPr marL="228600" indent="-228600" eaLnBrk="1" hangingPunct="1">
              <a:spcBef>
                <a:spcPct val="0"/>
              </a:spcBef>
            </a:pPr>
            <a:r>
              <a:rPr lang="en-US" smtClean="0"/>
              <a:t>Navigation</a:t>
            </a:r>
          </a:p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29094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60C47D-1907-49A7-801E-AEE7451C1583}" type="slidenum">
              <a:rPr lang="en-US" sz="1200" b="0" smtClean="0"/>
              <a:pPr eaLnBrk="1" hangingPunct="1"/>
              <a:t>6</a:t>
            </a:fld>
            <a:endParaRPr lang="en-US" sz="1200" b="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b="1" smtClean="0"/>
              <a:t>Navigation:</a:t>
            </a:r>
          </a:p>
          <a:p>
            <a:pPr eaLnBrk="1" hangingPunct="1"/>
            <a:r>
              <a:rPr lang="en-US" smtClean="0"/>
              <a:t>Main  Menu &gt; Core-CT HRMS &gt; Self Service &gt; </a:t>
            </a:r>
            <a:r>
              <a:rPr lang="en-US" b="1" smtClean="0"/>
              <a:t>Time Reporting </a:t>
            </a:r>
            <a:r>
              <a:rPr lang="en-US" smtClean="0"/>
              <a:t>&gt; View Time &gt; Payable Time Summary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Next Screen:</a:t>
            </a:r>
          </a:p>
          <a:p>
            <a:pPr eaLnBrk="1" hangingPunct="1"/>
            <a:r>
              <a:rPr lang="en-US" smtClean="0"/>
              <a:t>Navigation (cont.)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30085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B67047-8B3A-4A73-B47E-81099CF9C09C}" type="slidenum">
              <a:rPr lang="en-US" sz="1200" b="0" smtClean="0"/>
              <a:pPr eaLnBrk="1" hangingPunct="1"/>
              <a:t>7</a:t>
            </a:fld>
            <a:endParaRPr lang="en-US" sz="1200" b="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en-US" b="1" smtClean="0"/>
              <a:t>Information: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Payable Time Summary: 7 days at a time.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End Date defaults to today’s date.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Start Date defaults to 7 days before the End Date.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r>
              <a:rPr lang="en-US" b="1" smtClean="0"/>
              <a:t>Next Screen:</a:t>
            </a:r>
          </a:p>
          <a:p>
            <a:pPr marL="228600" indent="-228600" eaLnBrk="1" hangingPunct="1"/>
            <a:r>
              <a:rPr lang="en-US" smtClean="0"/>
              <a:t>Payable Time Summary – Start Date Calendar option</a:t>
            </a:r>
          </a:p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3696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67A495-690F-4FE1-B3AD-4970B2399726}" type="slidenum">
              <a:rPr lang="en-US" sz="1200" b="0" smtClean="0"/>
              <a:pPr eaLnBrk="1" hangingPunct="1"/>
              <a:t>8</a:t>
            </a:fld>
            <a:endParaRPr lang="en-US" sz="1200" b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en-US" b="1" smtClean="0"/>
              <a:t>Information: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Update the Start Date to the week you want to view.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r>
              <a:rPr lang="en-US" b="1" smtClean="0"/>
              <a:t>Instructions: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Delete the Start Date and enter 2/8/13 or select the Start Date from the Calendar icon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r>
              <a:rPr lang="en-US" b="1" smtClean="0"/>
              <a:t>Next Screen:</a:t>
            </a:r>
          </a:p>
          <a:p>
            <a:pPr marL="228600" indent="-228600" eaLnBrk="1" hangingPunct="1"/>
            <a:r>
              <a:rPr lang="en-US" smtClean="0"/>
              <a:t>Payable Time Summary – Refresh</a:t>
            </a:r>
          </a:p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69051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32065E-FA47-4952-9839-758340525B39}" type="slidenum">
              <a:rPr lang="en-US" sz="1200" b="0" smtClean="0"/>
              <a:pPr eaLnBrk="1" hangingPunct="1"/>
              <a:t>9</a:t>
            </a:fld>
            <a:endParaRPr lang="en-US" sz="1200" b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en-US" b="1" smtClean="0"/>
              <a:t>Information:</a:t>
            </a:r>
          </a:p>
          <a:p>
            <a:pPr marL="228600" indent="-228600" eaLnBrk="1" hangingPunct="1"/>
            <a:r>
              <a:rPr lang="en-US" smtClean="0"/>
              <a:t>None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r>
              <a:rPr lang="en-US" b="1" smtClean="0"/>
              <a:t>Instructions: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Click the Refresh icon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r>
              <a:rPr lang="en-US" b="1" smtClean="0"/>
              <a:t>Next Screen:</a:t>
            </a:r>
          </a:p>
          <a:p>
            <a:pPr marL="228600" indent="-228600" eaLnBrk="1" hangingPunct="1"/>
            <a:r>
              <a:rPr lang="en-US" smtClean="0"/>
              <a:t>Payable Time Summary – Verify first week of pay period</a:t>
            </a:r>
          </a:p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01362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0" y="0"/>
          <a:ext cx="9144000" cy="285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0" name="Photo Editor Photo" r:id="rId3" imgW="6171429" imgH="1905266" progId="MSPhotoEd.3">
                  <p:embed/>
                </p:oleObj>
              </mc:Choice>
              <mc:Fallback>
                <p:oleObj name="Photo Editor Photo" r:id="rId3" imgW="6171429" imgH="1905266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285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ADAD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3062288"/>
            <a:ext cx="9144000" cy="381000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244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4A120-DFBB-40CA-8182-F78A49ABB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8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838200"/>
            <a:ext cx="2057400" cy="5287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838200"/>
            <a:ext cx="6019800" cy="5287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7806B-D27B-45A1-AB34-2C34E9FCD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43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229600" cy="579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5AD24-8DD6-4BCC-9B1C-86A5EF88F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60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838200"/>
            <a:ext cx="8229600" cy="5287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0FBEC-9965-4F74-A50E-38B4C01B4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20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A1FE-0AAB-4115-99FF-92BC9DE47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18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0D857-85D2-4879-AC4B-D7EE5C0A4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1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74735-FA58-4E34-BA1D-E0F0EA048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7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B5948-9B15-4D9C-94EB-17AE92C23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12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78BA3-7336-4A2F-951C-1E07394C2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37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F63A1-4574-4D2A-8503-FEB0F296D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3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71007-C34B-412A-9CEE-0A1563573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25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E9458-0AC7-493A-8753-71DC78DED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34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Times New Roman" pitchFamily="18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8382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aphicFrame>
        <p:nvGraphicFramePr>
          <p:cNvPr id="1029" name="Object 8"/>
          <p:cNvGraphicFramePr>
            <a:graphicFrameLocks noChangeAspect="1"/>
          </p:cNvGraphicFramePr>
          <p:nvPr/>
        </p:nvGraphicFramePr>
        <p:xfrm>
          <a:off x="77788" y="6497638"/>
          <a:ext cx="982662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Photo Editor Photo" r:id="rId16" imgW="6171429" imgH="1905266" progId="MSPhotoEd.3">
                  <p:embed/>
                </p:oleObj>
              </mc:Choice>
              <mc:Fallback>
                <p:oleObj name="Photo Editor Photo" r:id="rId16" imgW="6171429" imgH="1905266" progId="MSPhotoEd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8" y="6497638"/>
                        <a:ext cx="982662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ADAD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579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F67F1041-2FE4-4F2F-B15D-B901D9756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7013" algn="l" rtl="0" eaLnBrk="0" fontAlgn="base" hangingPunct="0">
        <a:spcBef>
          <a:spcPct val="50000"/>
        </a:spcBef>
        <a:spcAft>
          <a:spcPct val="20000"/>
        </a:spcAft>
        <a:buClr>
          <a:srgbClr val="003399"/>
        </a:buClr>
        <a:buSzPct val="115000"/>
        <a:buChar char="•"/>
        <a:defRPr b="1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spcBef>
          <a:spcPct val="20000"/>
        </a:spcBef>
        <a:spcAft>
          <a:spcPct val="20000"/>
        </a:spcAft>
        <a:buClr>
          <a:srgbClr val="003399"/>
        </a:buClr>
        <a:buSzPct val="75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3pPr>
      <a:lvl4pPr marL="1257300" indent="-228600" algn="l" rtl="0" eaLnBrk="0" fontAlgn="base" hangingPunct="0">
        <a:spcBef>
          <a:spcPct val="20000"/>
        </a:spcBef>
        <a:spcAft>
          <a:spcPct val="20000"/>
        </a:spcAft>
        <a:buClr>
          <a:srgbClr val="003399"/>
        </a:buClr>
        <a:buFont typeface="Arial" charset="0"/>
        <a:buChar char="–"/>
        <a:defRPr b="1">
          <a:solidFill>
            <a:schemeClr val="tx1"/>
          </a:solidFill>
          <a:latin typeface="+mn-lt"/>
        </a:defRPr>
      </a:lvl4pPr>
      <a:lvl5pPr marL="1600200" indent="-228600" algn="l" rtl="0" eaLnBrk="0" fontAlgn="base" hangingPunct="0">
        <a:spcBef>
          <a:spcPct val="20000"/>
        </a:spcBef>
        <a:spcAft>
          <a:spcPct val="20000"/>
        </a:spcAft>
        <a:buClr>
          <a:srgbClr val="003399"/>
        </a:buClr>
        <a:buFont typeface="Arial" charset="0"/>
        <a:buChar char="»"/>
        <a:defRPr b="1">
          <a:solidFill>
            <a:schemeClr val="tx1"/>
          </a:solidFill>
          <a:latin typeface="+mn-lt"/>
        </a:defRPr>
      </a:lvl5pPr>
      <a:lvl6pPr marL="2057400" indent="-228600" algn="l" rtl="0" fontAlgn="base">
        <a:spcBef>
          <a:spcPct val="20000"/>
        </a:spcBef>
        <a:spcAft>
          <a:spcPct val="20000"/>
        </a:spcAft>
        <a:buClr>
          <a:srgbClr val="003399"/>
        </a:buClr>
        <a:buFont typeface="Arial" charset="0"/>
        <a:buChar char="»"/>
        <a:defRPr b="1">
          <a:solidFill>
            <a:schemeClr val="tx1"/>
          </a:solidFill>
          <a:latin typeface="+mn-lt"/>
        </a:defRPr>
      </a:lvl6pPr>
      <a:lvl7pPr marL="2514600" indent="-228600" algn="l" rtl="0" fontAlgn="base">
        <a:spcBef>
          <a:spcPct val="20000"/>
        </a:spcBef>
        <a:spcAft>
          <a:spcPct val="20000"/>
        </a:spcAft>
        <a:buClr>
          <a:srgbClr val="003399"/>
        </a:buClr>
        <a:buFont typeface="Arial" charset="0"/>
        <a:buChar char="»"/>
        <a:defRPr b="1">
          <a:solidFill>
            <a:schemeClr val="tx1"/>
          </a:solidFill>
          <a:latin typeface="+mn-lt"/>
        </a:defRPr>
      </a:lvl7pPr>
      <a:lvl8pPr marL="2971800" indent="-228600" algn="l" rtl="0" fontAlgn="base">
        <a:spcBef>
          <a:spcPct val="20000"/>
        </a:spcBef>
        <a:spcAft>
          <a:spcPct val="20000"/>
        </a:spcAft>
        <a:buClr>
          <a:srgbClr val="003399"/>
        </a:buClr>
        <a:buFont typeface="Arial" charset="0"/>
        <a:buChar char="»"/>
        <a:defRPr b="1">
          <a:solidFill>
            <a:schemeClr val="tx1"/>
          </a:solidFill>
          <a:latin typeface="+mn-lt"/>
        </a:defRPr>
      </a:lvl8pPr>
      <a:lvl9pPr marL="3429000" indent="-228600" algn="l" rtl="0" fontAlgn="base">
        <a:spcBef>
          <a:spcPct val="20000"/>
        </a:spcBef>
        <a:spcAft>
          <a:spcPct val="20000"/>
        </a:spcAft>
        <a:buClr>
          <a:srgbClr val="003399"/>
        </a:buClr>
        <a:buFont typeface="Arial" charset="0"/>
        <a:buChar char="»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winiarskib1@southernct.edu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addiol1@southernct.edu?subject=Payroll%20Question" TargetMode="External"/><Relationship Id="rId5" Type="http://schemas.openxmlformats.org/officeDocument/2006/relationships/hyperlink" Target="mailto:xayasonek1@southernct.edu?subject=From%20Payroll%20Website" TargetMode="External"/><Relationship Id="rId4" Type="http://schemas.openxmlformats.org/officeDocument/2006/relationships/hyperlink" Target="mailto:Pereirak1@southernct.edu?subject=From%20Payroll%20Websit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43000" y="3082925"/>
            <a:ext cx="6858000" cy="378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</a:rPr>
              <a:t>Southern Connecticut State University</a:t>
            </a:r>
            <a:br>
              <a:rPr lang="en-US" sz="4000">
                <a:solidFill>
                  <a:schemeClr val="bg1"/>
                </a:solidFill>
              </a:rPr>
            </a:br>
            <a:r>
              <a:rPr lang="en-US" sz="3200">
                <a:solidFill>
                  <a:schemeClr val="bg1"/>
                </a:solidFill>
              </a:rPr>
              <a:t>Core-CT </a:t>
            </a:r>
            <a:br>
              <a:rPr lang="en-US" sz="3200">
                <a:solidFill>
                  <a:schemeClr val="bg1"/>
                </a:solidFill>
              </a:rPr>
            </a:br>
            <a:endParaRPr lang="en-US" sz="1400">
              <a:solidFill>
                <a:schemeClr val="bg1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Time and Labor Employee Self Service: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View Payable Time Summary</a:t>
            </a:r>
          </a:p>
          <a:p>
            <a:pPr eaLnBrk="1" hangingPunct="1">
              <a:spcBef>
                <a:spcPct val="50000"/>
              </a:spcBef>
            </a:pPr>
            <a:endParaRPr lang="en-US" sz="2000" b="0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ndAc>
      <p:endSnd/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1570BF9-B9F1-45AE-9921-FAA308C27A42}" type="slidenum">
              <a:rPr lang="en-US" sz="1400" b="0" smtClean="0"/>
              <a:pPr eaLnBrk="1" hangingPunct="1"/>
              <a:t>10</a:t>
            </a:fld>
            <a:endParaRPr lang="en-US" sz="1400" b="0" smtClean="0"/>
          </a:p>
        </p:txBody>
      </p:sp>
      <p:sp>
        <p:nvSpPr>
          <p:cNvPr id="12291" name="Rectangle 1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Viewing Payable Time Summary</a:t>
            </a:r>
          </a:p>
        </p:txBody>
      </p:sp>
      <p:pic>
        <p:nvPicPr>
          <p:cNvPr id="12292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1724025"/>
            <a:ext cx="8761413" cy="340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3263900" y="4876800"/>
            <a:ext cx="3962400" cy="1066800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 smtClean="0"/>
              <a:t>Page displays Payable Time for the week selected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All TRC’s used are displayed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 smtClean="0"/>
              <a:t>All hours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keyed in the week are displayed individually</a:t>
            </a:r>
            <a:r>
              <a:rPr lang="en-US" sz="1200" dirty="0"/>
              <a:t>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and totaled. </a:t>
            </a:r>
          </a:p>
        </p:txBody>
      </p:sp>
    </p:spTree>
  </p:cSld>
  <p:clrMapOvr>
    <a:masterClrMapping/>
  </p:clrMapOvr>
  <p:transition spd="slow" advTm="31193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D489EB-6615-4970-9BFD-9FE22D9BB4CE}" type="slidenum">
              <a:rPr lang="en-US" sz="1400" b="0" smtClean="0"/>
              <a:pPr eaLnBrk="1" hangingPunct="1"/>
              <a:t>11</a:t>
            </a:fld>
            <a:endParaRPr lang="en-US" sz="1400" b="0" smtClean="0"/>
          </a:p>
        </p:txBody>
      </p:sp>
      <p:sp>
        <p:nvSpPr>
          <p:cNvPr id="13315" name="Rectangle 1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Viewing Payable Time Summary</a:t>
            </a:r>
          </a:p>
        </p:txBody>
      </p:sp>
      <p:pic>
        <p:nvPicPr>
          <p:cNvPr id="1331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1704975"/>
            <a:ext cx="8761413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4876800" y="4737100"/>
            <a:ext cx="3886994" cy="571500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To view a different week simply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click on the calendar link and choose a new Start Date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" name="Straight Arrow Connector 4"/>
          <p:cNvCxnSpPr>
            <a:stCxn id="3" idx="0"/>
          </p:cNvCxnSpPr>
          <p:nvPr/>
        </p:nvCxnSpPr>
        <p:spPr bwMode="auto">
          <a:xfrm flipH="1" flipV="1">
            <a:off x="2286000" y="2743200"/>
            <a:ext cx="4534297" cy="19939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 advTm="24349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06AABA-1A15-4956-9F0F-730B5DFCA532}" type="slidenum">
              <a:rPr lang="en-US" sz="1400" b="0" smtClean="0"/>
              <a:pPr eaLnBrk="1" hangingPunct="1"/>
              <a:t>12</a:t>
            </a:fld>
            <a:endParaRPr lang="en-US" sz="1400" b="0" smtClean="0"/>
          </a:p>
        </p:txBody>
      </p:sp>
      <p:sp>
        <p:nvSpPr>
          <p:cNvPr id="14339" name="Rectangle 1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Viewing Payable Time Summary</a:t>
            </a:r>
          </a:p>
        </p:txBody>
      </p:sp>
      <p:pic>
        <p:nvPicPr>
          <p:cNvPr id="1434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1733550"/>
            <a:ext cx="8770937" cy="339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3733800" y="4705350"/>
            <a:ext cx="2514600" cy="381000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Click on the Refresh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button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 flipV="1">
            <a:off x="2743200" y="2819400"/>
            <a:ext cx="2247900" cy="188595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 advTm="12078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7C27707-D4FE-463C-B8A0-9F40E25FEB9E}" type="slidenum">
              <a:rPr lang="en-US" sz="1400" b="0" smtClean="0"/>
              <a:pPr eaLnBrk="1" hangingPunct="1"/>
              <a:t>13</a:t>
            </a:fld>
            <a:endParaRPr lang="en-US" sz="1400" b="0" smtClean="0"/>
          </a:p>
        </p:txBody>
      </p:sp>
      <p:sp>
        <p:nvSpPr>
          <p:cNvPr id="15363" name="Rectangle 1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Viewing Payable Time Summary</a:t>
            </a:r>
          </a:p>
        </p:txBody>
      </p:sp>
      <p:pic>
        <p:nvPicPr>
          <p:cNvPr id="1536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1724025"/>
            <a:ext cx="8885237" cy="340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3581400" y="2514600"/>
            <a:ext cx="1981200" cy="381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6705600" y="1600200"/>
            <a:ext cx="2286000" cy="838200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You can also navigate from week to week by using the “Previous Week” and “Next Week” links 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5638800" y="2019300"/>
            <a:ext cx="1066800" cy="5715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8"/>
          <p:cNvSpPr/>
          <p:nvPr/>
        </p:nvSpPr>
        <p:spPr bwMode="auto">
          <a:xfrm>
            <a:off x="3327400" y="5346700"/>
            <a:ext cx="3810000" cy="533400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Click on the</a:t>
            </a:r>
            <a:r>
              <a:rPr lang="en-US" sz="1200" dirty="0"/>
              <a:t> </a:t>
            </a:r>
            <a:r>
              <a:rPr lang="en-US" sz="1200" dirty="0" smtClean="0"/>
              <a:t>“Details Page” link to view the times Payable Time Status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Straight Arrow Connector 10"/>
          <p:cNvCxnSpPr>
            <a:stCxn id="9" idx="1"/>
          </p:cNvCxnSpPr>
          <p:nvPr/>
        </p:nvCxnSpPr>
        <p:spPr bwMode="auto">
          <a:xfrm flipH="1" flipV="1">
            <a:off x="1828800" y="5133975"/>
            <a:ext cx="1498600" cy="47942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 advTm="25025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689863-1A7F-468F-8F00-0C3A80BAAD10}" type="slidenum">
              <a:rPr lang="en-US" sz="1400" b="0" smtClean="0"/>
              <a:pPr eaLnBrk="1" hangingPunct="1"/>
              <a:t>14</a:t>
            </a:fld>
            <a:endParaRPr lang="en-US" sz="1400" b="0" smtClean="0"/>
          </a:p>
        </p:txBody>
      </p:sp>
      <p:sp>
        <p:nvSpPr>
          <p:cNvPr id="16387" name="Rectangle 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Viewing Payable Time Detail</a:t>
            </a:r>
          </a:p>
        </p:txBody>
      </p:sp>
      <p:pic>
        <p:nvPicPr>
          <p:cNvPr id="1638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000"/>
            <a:ext cx="6538913" cy="504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5734843" y="4932362"/>
            <a:ext cx="3269457" cy="1468438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Page displays the “Payable Status” of the time being viewed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 smtClean="0"/>
              <a:t>Needs Approval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Approved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 smtClean="0"/>
              <a:t>Taken – collected by Payroll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Distributed – processed and paid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 flipV="1">
            <a:off x="3429000" y="5105400"/>
            <a:ext cx="2305843" cy="56118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5"/>
          <p:cNvSpPr/>
          <p:nvPr/>
        </p:nvSpPr>
        <p:spPr bwMode="auto">
          <a:xfrm>
            <a:off x="6705600" y="990600"/>
            <a:ext cx="2133600" cy="914400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Navigate from week to week using the “Previous Week” and “ Next Week” links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6324600" y="1905000"/>
            <a:ext cx="1447800" cy="381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 advTm="90926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94FEA1-82A5-438C-A9E5-A5825D6EADEC}" type="slidenum">
              <a:rPr lang="en-US" sz="1400" b="0" smtClean="0"/>
              <a:pPr eaLnBrk="1" hangingPunct="1"/>
              <a:t>15</a:t>
            </a:fld>
            <a:endParaRPr lang="en-US" sz="1400" b="0" smtClean="0"/>
          </a:p>
        </p:txBody>
      </p:sp>
      <p:sp>
        <p:nvSpPr>
          <p:cNvPr id="18435" name="Rectangle 1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Viewing Payable Time Detail</a:t>
            </a:r>
          </a:p>
        </p:txBody>
      </p:sp>
      <p:pic>
        <p:nvPicPr>
          <p:cNvPr id="1843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6715125" cy="511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4038600" y="5905500"/>
            <a:ext cx="3505200" cy="457200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Click on the “Summary Page” link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to return to the Summary Page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2971800" y="6134100"/>
            <a:ext cx="1066800" cy="1143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 advTm="26149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5DC9EA-E77C-44EE-A9B8-7BB193A15B9A}" type="slidenum">
              <a:rPr lang="en-US" sz="1400" b="0" smtClean="0"/>
              <a:pPr eaLnBrk="1" hangingPunct="1"/>
              <a:t>16</a:t>
            </a:fld>
            <a:endParaRPr lang="en-US" sz="1400" b="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- Viewing Payable Time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When viewing payable time, remember the following:</a:t>
            </a:r>
          </a:p>
          <a:p>
            <a:pPr lvl="1" eaLnBrk="1" hangingPunct="1"/>
            <a:r>
              <a:rPr lang="en-US" b="0" smtClean="0"/>
              <a:t>The payable status is current as of the most recent Time Administration process run</a:t>
            </a:r>
          </a:p>
          <a:p>
            <a:pPr lvl="1" eaLnBrk="1" hangingPunct="1"/>
            <a:r>
              <a:rPr lang="en-US" b="0" smtClean="0"/>
              <a:t>Only time that is clear from exceptions and has run through the Time Administration process displays on the </a:t>
            </a:r>
            <a:r>
              <a:rPr lang="en-US" smtClean="0"/>
              <a:t>Payable Time</a:t>
            </a:r>
            <a:r>
              <a:rPr lang="en-US" b="0" smtClean="0"/>
              <a:t> pages</a:t>
            </a:r>
          </a:p>
          <a:p>
            <a:pPr lvl="1" eaLnBrk="1" hangingPunct="1"/>
            <a:r>
              <a:rPr lang="en-US" b="0" smtClean="0"/>
              <a:t>All entered time, including updates, must be validated and approved to be collected by Payroll </a:t>
            </a:r>
          </a:p>
          <a:p>
            <a:pPr lvl="1" eaLnBrk="1" hangingPunct="1"/>
            <a:r>
              <a:rPr lang="en-US" b="0" smtClean="0"/>
              <a:t>Only time with a status of “Approved – Ready for Payroll” is ready to be loaded to Payroll</a:t>
            </a:r>
          </a:p>
          <a:p>
            <a:pPr lvl="1" eaLnBrk="1" hangingPunct="1"/>
            <a:r>
              <a:rPr lang="en-US" b="0" smtClean="0"/>
              <a:t>You can view each TRC’s Payable Time’s Status and total hours summary</a:t>
            </a:r>
          </a:p>
          <a:p>
            <a:pPr lvl="1" eaLnBrk="1" hangingPunct="1"/>
            <a:r>
              <a:rPr lang="en-US" b="0" smtClean="0"/>
              <a:t>Summary is 7 days and Details is 31 days view (unless linked from Summary)</a:t>
            </a:r>
            <a:endParaRPr lang="en-US" smtClean="0"/>
          </a:p>
        </p:txBody>
      </p:sp>
    </p:spTree>
  </p:cSld>
  <p:clrMapOvr>
    <a:masterClrMapping/>
  </p:clrMapOvr>
  <p:transition spd="slow" advTm="98249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65B6ED-22BE-4BC7-B673-3FF0F64E9A8D}" type="slidenum">
              <a:rPr lang="en-US" sz="1400" b="0" smtClean="0">
                <a:solidFill>
                  <a:srgbClr val="000000"/>
                </a:solidFill>
              </a:rPr>
              <a:pPr eaLnBrk="1" hangingPunct="1"/>
              <a:t>17</a:t>
            </a:fld>
            <a:endParaRPr lang="en-US" sz="1400" b="0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Knowledge Check - Viewing Payable Time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 marL="381000" indent="-381000"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1800" smtClean="0"/>
              <a:t>Answer the following questions:</a:t>
            </a:r>
          </a:p>
          <a:p>
            <a:pPr marL="344488" lvl="1" indent="0" eaLnBrk="1" hangingPunct="1">
              <a:buFontTx/>
              <a:buNone/>
            </a:pPr>
            <a:r>
              <a:rPr lang="en-US" b="0" smtClean="0"/>
              <a:t>1. When is time populated on the Payable Time pages?</a:t>
            </a:r>
          </a:p>
          <a:p>
            <a:pPr marL="344488" lvl="1" indent="0" eaLnBrk="1" hangingPunct="1">
              <a:buFontTx/>
              <a:buNone/>
            </a:pPr>
            <a:r>
              <a:rPr lang="en-US" b="0" smtClean="0"/>
              <a:t>	After the Time Administration process runs overnight</a:t>
            </a:r>
          </a:p>
          <a:p>
            <a:pPr marL="344488" lvl="1" indent="0" eaLnBrk="1" hangingPunct="1">
              <a:buFontTx/>
              <a:buNone/>
            </a:pPr>
            <a:r>
              <a:rPr lang="en-US" b="0" smtClean="0"/>
              <a:t>2. If a day of time is missing from the Payable Time page, what likely happened?</a:t>
            </a:r>
          </a:p>
          <a:p>
            <a:pPr marL="344488" lvl="1" indent="0" eaLnBrk="1" hangingPunct="1">
              <a:buFontTx/>
              <a:buNone/>
            </a:pPr>
            <a:r>
              <a:rPr lang="en-US" b="0" smtClean="0"/>
              <a:t>	The time created an exception when the Time Administration process ran.</a:t>
            </a:r>
          </a:p>
          <a:p>
            <a:pPr marL="344488" lvl="1" indent="0" eaLnBrk="1" hangingPunct="1">
              <a:buFontTx/>
              <a:buNone/>
            </a:pPr>
            <a:r>
              <a:rPr lang="en-US" b="0" smtClean="0"/>
              <a:t>3. How many days does Payable Time Summary display?</a:t>
            </a:r>
          </a:p>
          <a:p>
            <a:pPr marL="344488" lvl="1" indent="0" eaLnBrk="1" hangingPunct="1">
              <a:buFontTx/>
              <a:buNone/>
            </a:pPr>
            <a:r>
              <a:rPr lang="en-US" b="0" smtClean="0"/>
              <a:t>	7 days</a:t>
            </a:r>
          </a:p>
        </p:txBody>
      </p:sp>
    </p:spTree>
    <p:custDataLst>
      <p:tags r:id="rId1"/>
    </p:custDataLst>
  </p:cSld>
  <p:clrMapOvr>
    <a:masterClrMapping/>
  </p:clrMapOvr>
  <p:transition spd="slow" advTm="6202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AD1843-2DB7-4759-AC6C-983AEA037935}" type="slidenum">
              <a:rPr lang="en-US" sz="1400" b="0" smtClean="0"/>
              <a:pPr eaLnBrk="1" hangingPunct="1"/>
              <a:t>18</a:t>
            </a:fld>
            <a:endParaRPr lang="en-US" sz="1400" b="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sz="3600" dirty="0" smtClean="0">
                <a:solidFill>
                  <a:srgbClr val="003399"/>
                </a:solidFill>
              </a:rPr>
              <a:t>Questions?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3200" dirty="0" smtClean="0">
                <a:solidFill>
                  <a:srgbClr val="003399"/>
                </a:solidFill>
              </a:rPr>
              <a:t>Payroll Department</a:t>
            </a:r>
            <a:endParaRPr lang="en-US" dirty="0" smtClean="0">
              <a:solidFill>
                <a:srgbClr val="0033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it-IT" dirty="0" smtClean="0">
                <a:hlinkClick r:id="rId3"/>
              </a:rPr>
              <a:t>Beata Winiarski</a:t>
            </a:r>
            <a:r>
              <a:rPr lang="it-IT" dirty="0" smtClean="0">
                <a:hlinkClick r:id="rId3"/>
              </a:rPr>
              <a:t> </a:t>
            </a:r>
            <a:r>
              <a:rPr lang="it-IT" dirty="0" smtClean="0"/>
              <a:t>- </a:t>
            </a:r>
            <a:r>
              <a:rPr lang="it-IT" dirty="0" smtClean="0"/>
              <a:t>Payroll Coordinator - (203) 392-5425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dirty="0" smtClean="0">
                <a:hlinkClick r:id="rId4"/>
              </a:rPr>
              <a:t>Ken Pereira</a:t>
            </a:r>
            <a:r>
              <a:rPr lang="en-US" dirty="0" smtClean="0"/>
              <a:t> - Payroll Officer - (203) 392-5427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dirty="0" err="1" smtClean="0">
                <a:hlinkClick r:id="rId5"/>
              </a:rPr>
              <a:t>Kommaly</a:t>
            </a:r>
            <a:r>
              <a:rPr lang="en-US" dirty="0" smtClean="0">
                <a:hlinkClick r:id="rId5"/>
              </a:rPr>
              <a:t> </a:t>
            </a:r>
            <a:r>
              <a:rPr lang="en-US" dirty="0" err="1" smtClean="0">
                <a:hlinkClick r:id="rId5"/>
              </a:rPr>
              <a:t>Xayasone</a:t>
            </a:r>
            <a:r>
              <a:rPr lang="en-US" dirty="0" smtClean="0"/>
              <a:t> – Payroll Clerk- (203) 392-5079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dirty="0" smtClean="0">
                <a:hlinkClick r:id="rId6"/>
              </a:rPr>
              <a:t>Linda </a:t>
            </a:r>
            <a:r>
              <a:rPr lang="en-US" dirty="0" err="1" smtClean="0">
                <a:hlinkClick r:id="rId6"/>
              </a:rPr>
              <a:t>D'Addio</a:t>
            </a:r>
            <a:r>
              <a:rPr lang="en-US" dirty="0" smtClean="0"/>
              <a:t> - Payroll Clerk - (203) 392-5621 </a:t>
            </a:r>
            <a:endParaRPr lang="en-US" dirty="0" smtClean="0">
              <a:solidFill>
                <a:srgbClr val="0033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3600" b="0" dirty="0" smtClean="0">
              <a:solidFill>
                <a:srgbClr val="0033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3600" b="0" dirty="0" smtClean="0">
              <a:solidFill>
                <a:srgbClr val="0033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3600" b="0" dirty="0" smtClean="0">
              <a:solidFill>
                <a:srgbClr val="0033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3600" b="0" dirty="0" smtClean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 spd="slow" advTm="3853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0A9AEE-39D3-4281-93C0-31441B1A0FFD}" type="slidenum">
              <a:rPr lang="en-US" sz="1400" b="0" smtClean="0"/>
              <a:pPr eaLnBrk="1" hangingPunct="1"/>
              <a:t>2</a:t>
            </a:fld>
            <a:endParaRPr lang="en-US" sz="1400" b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 - View Payable Time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tx2"/>
                </a:solidFill>
              </a:rPr>
              <a:t>Time &amp; Labor Self Service allows you to view payable time.</a:t>
            </a:r>
            <a:endParaRPr lang="en-US" b="0" smtClean="0"/>
          </a:p>
          <a:p>
            <a:pPr lvl="1" eaLnBrk="1" hangingPunct="1"/>
            <a:r>
              <a:rPr lang="en-US" b="0" smtClean="0"/>
              <a:t>View Payable Time’s Status</a:t>
            </a:r>
          </a:p>
          <a:p>
            <a:pPr lvl="1" eaLnBrk="1" hangingPunct="1"/>
            <a:r>
              <a:rPr lang="en-US" b="0" smtClean="0"/>
              <a:t>View each TRC’s total hours summary </a:t>
            </a:r>
          </a:p>
          <a:p>
            <a:pPr lvl="1" eaLnBrk="1" hangingPunct="1"/>
            <a:endParaRPr lang="en-US" b="0" smtClean="0"/>
          </a:p>
          <a:p>
            <a:pPr lvl="1" eaLnBrk="1" hangingPunct="1">
              <a:buFontTx/>
              <a:buNone/>
            </a:pPr>
            <a:endParaRPr lang="en-US" b="0" smtClean="0"/>
          </a:p>
          <a:p>
            <a:pPr lvl="1" eaLnBrk="1" hangingPunct="1">
              <a:buFontTx/>
              <a:buNone/>
            </a:pPr>
            <a:endParaRPr lang="en-US" b="0" smtClean="0"/>
          </a:p>
        </p:txBody>
      </p:sp>
    </p:spTree>
  </p:cSld>
  <p:clrMapOvr>
    <a:masterClrMapping/>
  </p:clrMapOvr>
  <p:transition spd="slow" advTm="2939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9A09BF-DC80-4051-A0A6-73E5922112DE}" type="slidenum">
              <a:rPr lang="en-US" sz="1400" b="0" smtClean="0"/>
              <a:pPr eaLnBrk="1" hangingPunct="1"/>
              <a:t>3</a:t>
            </a:fld>
            <a:endParaRPr lang="en-US" sz="1400" b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 Flow - View Payable Time</a:t>
            </a:r>
          </a:p>
        </p:txBody>
      </p:sp>
      <p:grpSp>
        <p:nvGrpSpPr>
          <p:cNvPr id="5124" name="Group 67"/>
          <p:cNvGrpSpPr>
            <a:grpSpLocks/>
          </p:cNvGrpSpPr>
          <p:nvPr/>
        </p:nvGrpSpPr>
        <p:grpSpPr bwMode="auto">
          <a:xfrm>
            <a:off x="228600" y="1600200"/>
            <a:ext cx="8305800" cy="4813300"/>
            <a:chOff x="144" y="1000"/>
            <a:chExt cx="5232" cy="3032"/>
          </a:xfrm>
        </p:grpSpPr>
        <p:sp>
          <p:nvSpPr>
            <p:cNvPr id="5126" name="Oval 37"/>
            <p:cNvSpPr>
              <a:spLocks noChangeArrowheads="1"/>
            </p:cNvSpPr>
            <p:nvPr/>
          </p:nvSpPr>
          <p:spPr bwMode="auto">
            <a:xfrm>
              <a:off x="3696" y="2544"/>
              <a:ext cx="1248" cy="6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/>
                <a:t>View Payable Time</a:t>
              </a:r>
            </a:p>
          </p:txBody>
        </p:sp>
        <p:sp>
          <p:nvSpPr>
            <p:cNvPr id="5127" name="Line 41"/>
            <p:cNvSpPr>
              <a:spLocks noChangeShapeType="1"/>
            </p:cNvSpPr>
            <p:nvPr/>
          </p:nvSpPr>
          <p:spPr bwMode="auto">
            <a:xfrm flipH="1">
              <a:off x="2832" y="2928"/>
              <a:ext cx="864" cy="192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8" name="Group 66"/>
            <p:cNvGrpSpPr>
              <a:grpSpLocks/>
            </p:cNvGrpSpPr>
            <p:nvPr/>
          </p:nvGrpSpPr>
          <p:grpSpPr bwMode="auto">
            <a:xfrm>
              <a:off x="144" y="1000"/>
              <a:ext cx="5232" cy="3032"/>
              <a:chOff x="144" y="1000"/>
              <a:chExt cx="5232" cy="3032"/>
            </a:xfrm>
          </p:grpSpPr>
          <p:sp>
            <p:nvSpPr>
              <p:cNvPr id="5129" name="Rectangle 43"/>
              <p:cNvSpPr>
                <a:spLocks noChangeArrowheads="1"/>
              </p:cNvSpPr>
              <p:nvPr/>
            </p:nvSpPr>
            <p:spPr bwMode="auto">
              <a:xfrm>
                <a:off x="1248" y="1816"/>
                <a:ext cx="816" cy="4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600" b="0"/>
                  <a:t>Time Admin</a:t>
                </a:r>
              </a:p>
              <a:p>
                <a:r>
                  <a:rPr lang="en-US" sz="1600" b="0"/>
                  <a:t>Validates </a:t>
                </a:r>
              </a:p>
              <a:p>
                <a:r>
                  <a:rPr lang="en-US" sz="1600" b="0"/>
                  <a:t>Time</a:t>
                </a:r>
              </a:p>
            </p:txBody>
          </p:sp>
          <p:sp>
            <p:nvSpPr>
              <p:cNvPr id="5130" name="Rectangle 44"/>
              <p:cNvSpPr>
                <a:spLocks noChangeArrowheads="1"/>
              </p:cNvSpPr>
              <p:nvPr/>
            </p:nvSpPr>
            <p:spPr bwMode="auto">
              <a:xfrm>
                <a:off x="144" y="1816"/>
                <a:ext cx="816" cy="4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600" b="0"/>
                  <a:t>Employee</a:t>
                </a:r>
              </a:p>
              <a:p>
                <a:r>
                  <a:rPr lang="en-US" sz="1600" b="0"/>
                  <a:t>Enters</a:t>
                </a:r>
              </a:p>
              <a:p>
                <a:r>
                  <a:rPr lang="en-US" sz="1600" b="0"/>
                  <a:t>Time</a:t>
                </a:r>
              </a:p>
            </p:txBody>
          </p:sp>
          <p:sp>
            <p:nvSpPr>
              <p:cNvPr id="5131" name="Rectangle 45"/>
              <p:cNvSpPr>
                <a:spLocks noChangeArrowheads="1"/>
              </p:cNvSpPr>
              <p:nvPr/>
            </p:nvSpPr>
            <p:spPr bwMode="auto">
              <a:xfrm>
                <a:off x="3792" y="1816"/>
                <a:ext cx="816" cy="4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600" b="0"/>
                  <a:t>Manage</a:t>
                </a:r>
              </a:p>
              <a:p>
                <a:r>
                  <a:rPr lang="en-US" sz="1600" b="0"/>
                  <a:t>Exceptions</a:t>
                </a:r>
              </a:p>
            </p:txBody>
          </p:sp>
          <p:sp>
            <p:nvSpPr>
              <p:cNvPr id="5132" name="AutoShape 46"/>
              <p:cNvSpPr>
                <a:spLocks noChangeArrowheads="1"/>
              </p:cNvSpPr>
              <p:nvPr/>
            </p:nvSpPr>
            <p:spPr bwMode="auto">
              <a:xfrm>
                <a:off x="2352" y="1720"/>
                <a:ext cx="864" cy="672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600" b="0"/>
                  <a:t>Errors?</a:t>
                </a:r>
              </a:p>
            </p:txBody>
          </p:sp>
          <p:sp>
            <p:nvSpPr>
              <p:cNvPr id="5133" name="Rectangle 47"/>
              <p:cNvSpPr>
                <a:spLocks noChangeArrowheads="1"/>
              </p:cNvSpPr>
              <p:nvPr/>
            </p:nvSpPr>
            <p:spPr bwMode="auto">
              <a:xfrm>
                <a:off x="3360" y="3552"/>
                <a:ext cx="816" cy="4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600" b="0"/>
                  <a:t>Approve </a:t>
                </a:r>
              </a:p>
              <a:p>
                <a:r>
                  <a:rPr lang="en-US" sz="1600" b="0"/>
                  <a:t>Time</a:t>
                </a:r>
              </a:p>
            </p:txBody>
          </p:sp>
          <p:sp>
            <p:nvSpPr>
              <p:cNvPr id="5134" name="Rectangle 48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816" cy="4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600" b="0"/>
                  <a:t>Time </a:t>
                </a:r>
              </a:p>
              <a:p>
                <a:r>
                  <a:rPr lang="en-US" sz="1600" b="0"/>
                  <a:t>Ready for</a:t>
                </a:r>
              </a:p>
              <a:p>
                <a:r>
                  <a:rPr lang="en-US" sz="1600" b="0"/>
                  <a:t>Payroll</a:t>
                </a:r>
              </a:p>
            </p:txBody>
          </p:sp>
          <p:sp>
            <p:nvSpPr>
              <p:cNvPr id="5135" name="Line 49"/>
              <p:cNvSpPr>
                <a:spLocks noChangeShapeType="1"/>
              </p:cNvSpPr>
              <p:nvPr/>
            </p:nvSpPr>
            <p:spPr bwMode="auto">
              <a:xfrm>
                <a:off x="960" y="205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6" name="Line 50"/>
              <p:cNvSpPr>
                <a:spLocks noChangeShapeType="1"/>
              </p:cNvSpPr>
              <p:nvPr/>
            </p:nvSpPr>
            <p:spPr bwMode="auto">
              <a:xfrm>
                <a:off x="2064" y="205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7" name="Line 51"/>
              <p:cNvSpPr>
                <a:spLocks noChangeShapeType="1"/>
              </p:cNvSpPr>
              <p:nvPr/>
            </p:nvSpPr>
            <p:spPr bwMode="auto">
              <a:xfrm>
                <a:off x="3224" y="2056"/>
                <a:ext cx="5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8" name="Line 52"/>
              <p:cNvSpPr>
                <a:spLocks noChangeShapeType="1"/>
              </p:cNvSpPr>
              <p:nvPr/>
            </p:nvSpPr>
            <p:spPr bwMode="auto">
              <a:xfrm>
                <a:off x="2784" y="2392"/>
                <a:ext cx="0" cy="1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9" name="Line 53"/>
              <p:cNvSpPr>
                <a:spLocks noChangeShapeType="1"/>
              </p:cNvSpPr>
              <p:nvPr/>
            </p:nvSpPr>
            <p:spPr bwMode="auto">
              <a:xfrm>
                <a:off x="4176" y="3792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0" name="Line 54"/>
              <p:cNvSpPr>
                <a:spLocks noChangeShapeType="1"/>
              </p:cNvSpPr>
              <p:nvPr/>
            </p:nvSpPr>
            <p:spPr bwMode="auto">
              <a:xfrm>
                <a:off x="2784" y="3792"/>
                <a:ext cx="5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1" name="Text Box 55"/>
              <p:cNvSpPr txBox="1">
                <a:spLocks noChangeArrowheads="1"/>
              </p:cNvSpPr>
              <p:nvPr/>
            </p:nvSpPr>
            <p:spPr bwMode="auto">
              <a:xfrm>
                <a:off x="3327" y="1959"/>
                <a:ext cx="308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 eaLnBrk="1" hangingPunct="1"/>
                <a:r>
                  <a:rPr lang="en-US" sz="1400" b="0">
                    <a:solidFill>
                      <a:srgbClr val="003399"/>
                    </a:solidFill>
                  </a:rPr>
                  <a:t>Yes</a:t>
                </a:r>
              </a:p>
            </p:txBody>
          </p:sp>
          <p:grpSp>
            <p:nvGrpSpPr>
              <p:cNvPr id="5142" name="Group 56"/>
              <p:cNvGrpSpPr>
                <a:grpSpLocks/>
              </p:cNvGrpSpPr>
              <p:nvPr/>
            </p:nvGrpSpPr>
            <p:grpSpPr bwMode="auto">
              <a:xfrm>
                <a:off x="1728" y="1000"/>
                <a:ext cx="2448" cy="816"/>
                <a:chOff x="2304" y="1776"/>
                <a:chExt cx="2448" cy="816"/>
              </a:xfrm>
            </p:grpSpPr>
            <p:sp>
              <p:nvSpPr>
                <p:cNvPr id="5144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4752" y="1872"/>
                  <a:ext cx="0" cy="7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45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2304" y="1872"/>
                  <a:ext cx="24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46" name="Line 59"/>
                <p:cNvSpPr>
                  <a:spLocks noChangeShapeType="1"/>
                </p:cNvSpPr>
                <p:nvPr/>
              </p:nvSpPr>
              <p:spPr bwMode="auto">
                <a:xfrm>
                  <a:off x="2304" y="1872"/>
                  <a:ext cx="0" cy="7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47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688" y="1776"/>
                  <a:ext cx="1632" cy="1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sz="1400" b="0"/>
                    <a:t>Time needs to be revalidated</a:t>
                  </a:r>
                </a:p>
              </p:txBody>
            </p:sp>
          </p:grpSp>
          <p:sp>
            <p:nvSpPr>
              <p:cNvPr id="5143" name="Text Box 61"/>
              <p:cNvSpPr txBox="1">
                <a:spLocks noChangeArrowheads="1"/>
              </p:cNvSpPr>
              <p:nvPr/>
            </p:nvSpPr>
            <p:spPr bwMode="auto">
              <a:xfrm>
                <a:off x="2640" y="2728"/>
                <a:ext cx="288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sz="1400" b="0">
                    <a:solidFill>
                      <a:srgbClr val="003399"/>
                    </a:solidFill>
                  </a:rPr>
                  <a:t>No</a:t>
                </a:r>
              </a:p>
            </p:txBody>
          </p:sp>
        </p:grpSp>
      </p:grpSp>
    </p:spTree>
  </p:cSld>
  <p:clrMapOvr>
    <a:masterClrMapping/>
  </p:clrMapOvr>
  <p:transition spd="slow" advTm="22074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E6854D-F4BD-43E8-A0D6-9AFFC7FCF782}" type="slidenum">
              <a:rPr lang="en-US" sz="1400" b="0" smtClean="0"/>
              <a:pPr eaLnBrk="1" hangingPunct="1"/>
              <a:t>4</a:t>
            </a:fld>
            <a:endParaRPr lang="en-US" sz="1400" b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Points - View Payable Time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When viewing payable time, remember the following:</a:t>
            </a:r>
          </a:p>
          <a:p>
            <a:pPr lvl="1" eaLnBrk="1" hangingPunct="1"/>
            <a:r>
              <a:rPr lang="en-US" b="0" dirty="0" smtClean="0"/>
              <a:t>The payable status is current as of the most recent Time Administration process run </a:t>
            </a:r>
          </a:p>
          <a:p>
            <a:pPr lvl="2" eaLnBrk="1" hangingPunct="1"/>
            <a:r>
              <a:rPr lang="en-US" b="0" dirty="0" smtClean="0"/>
              <a:t>Time Administration Process is run</a:t>
            </a:r>
          </a:p>
          <a:p>
            <a:pPr lvl="3" eaLnBrk="1" hangingPunct="1"/>
            <a:r>
              <a:rPr lang="en-US" b="0" dirty="0" smtClean="0"/>
              <a:t>The weekend after payroll ends</a:t>
            </a:r>
          </a:p>
          <a:p>
            <a:pPr lvl="3" eaLnBrk="1" hangingPunct="1"/>
            <a:r>
              <a:rPr lang="en-US" b="0" dirty="0" smtClean="0"/>
              <a:t>First Monday, Tuesday, Wednesday and Thursday after payroll ends</a:t>
            </a:r>
          </a:p>
          <a:p>
            <a:pPr lvl="1" eaLnBrk="1" hangingPunct="1"/>
            <a:r>
              <a:rPr lang="en-US" b="0" dirty="0" smtClean="0"/>
              <a:t>Only time that is clear from exceptions is displayed on the </a:t>
            </a:r>
            <a:r>
              <a:rPr lang="en-US" dirty="0" smtClean="0"/>
              <a:t>Payable Time</a:t>
            </a:r>
            <a:r>
              <a:rPr lang="en-US" b="0" dirty="0" smtClean="0"/>
              <a:t> pages</a:t>
            </a:r>
          </a:p>
          <a:p>
            <a:pPr lvl="1" eaLnBrk="1" hangingPunct="1"/>
            <a:r>
              <a:rPr lang="en-US" b="0" dirty="0" smtClean="0"/>
              <a:t>Exceptions can be viewed on the Timesheet</a:t>
            </a:r>
          </a:p>
          <a:p>
            <a:pPr lvl="1" eaLnBrk="1" hangingPunct="1"/>
            <a:r>
              <a:rPr lang="en-US" b="0" dirty="0" smtClean="0"/>
              <a:t>Time with a status of “Needs Approval” is not loaded to Payroll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marL="0" indent="0" eaLnBrk="1" hangingPunct="1"/>
            <a:endParaRPr lang="en-US" dirty="0" smtClean="0"/>
          </a:p>
        </p:txBody>
      </p:sp>
    </p:spTree>
  </p:cSld>
  <p:clrMapOvr>
    <a:masterClrMapping/>
  </p:clrMapOvr>
  <p:transition spd="slow" advTm="8657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F35BFF-10A4-4832-9175-CE4FCD8FBCC8}" type="slidenum">
              <a:rPr lang="en-US" sz="1400" b="0" smtClean="0"/>
              <a:pPr eaLnBrk="1" hangingPunct="1"/>
              <a:t>5</a:t>
            </a:fld>
            <a:endParaRPr lang="en-US" sz="1400" b="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Walk-through and Exercise - View Payable Time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Step-by-Step Demonstration.</a:t>
            </a:r>
          </a:p>
          <a:p>
            <a:pPr lvl="1" eaLnBrk="1" hangingPunct="1"/>
            <a:r>
              <a:rPr lang="en-US" b="0" smtClean="0"/>
              <a:t>First, we will walk-through the process together</a:t>
            </a:r>
          </a:p>
          <a:p>
            <a:pPr lvl="2" eaLnBrk="1" hangingPunct="1"/>
            <a:r>
              <a:rPr lang="en-US" b="0" u="sng" smtClean="0"/>
              <a:t>Scenario:</a:t>
            </a:r>
            <a:r>
              <a:rPr lang="en-US" b="0" smtClean="0"/>
              <a:t> View Payable Time Summary</a:t>
            </a:r>
          </a:p>
          <a:p>
            <a:pPr lvl="1" eaLnBrk="1" hangingPunct="1"/>
            <a:r>
              <a:rPr lang="en-US" b="0" smtClean="0"/>
              <a:t>Path Reminder: Time and Labor pagelet &gt; Payable Time Summary</a:t>
            </a:r>
          </a:p>
          <a:p>
            <a:pPr lvl="2" eaLnBrk="1" hangingPunct="1">
              <a:buFont typeface="Wingdings" pitchFamily="2" charset="2"/>
              <a:buNone/>
            </a:pPr>
            <a:endParaRPr lang="en-US" b="0" smtClean="0"/>
          </a:p>
          <a:p>
            <a:pPr lvl="1" eaLnBrk="1" hangingPunct="1"/>
            <a:endParaRPr lang="en-US" b="0" smtClean="0"/>
          </a:p>
        </p:txBody>
      </p:sp>
    </p:spTree>
  </p:cSld>
  <p:clrMapOvr>
    <a:masterClrMapping/>
  </p:clrMapOvr>
  <p:transition spd="slow" advTm="15107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7DF8E6-1D8A-4EFD-A32C-687333336DEC}" type="slidenum">
              <a:rPr lang="en-US" sz="1400" b="0" smtClean="0"/>
              <a:pPr eaLnBrk="1" hangingPunct="1"/>
              <a:t>6</a:t>
            </a:fld>
            <a:endParaRPr lang="en-US" sz="1400" b="0" smtClean="0"/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Navigation – Viewing Payable Time Summary</a:t>
            </a:r>
          </a:p>
        </p:txBody>
      </p:sp>
      <p:pic>
        <p:nvPicPr>
          <p:cNvPr id="819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1566863"/>
            <a:ext cx="7823200" cy="418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1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04963"/>
            <a:ext cx="8345488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6135688" y="2235200"/>
            <a:ext cx="2286000" cy="660400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Click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on “Payable Time Summary” link on CORE-CT homepage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" name="Straight Arrow Connector 4"/>
          <p:cNvCxnSpPr>
            <a:stCxn id="3" idx="2"/>
          </p:cNvCxnSpPr>
          <p:nvPr/>
        </p:nvCxnSpPr>
        <p:spPr bwMode="auto">
          <a:xfrm flipH="1">
            <a:off x="5867400" y="2895600"/>
            <a:ext cx="1411288" cy="113823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 advTm="6273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EAD987-A795-4F73-91C6-8B466AEFAC41}" type="slidenum">
              <a:rPr lang="en-US" sz="1400" b="0" smtClean="0"/>
              <a:pPr eaLnBrk="1" hangingPunct="1"/>
              <a:t>7</a:t>
            </a:fld>
            <a:endParaRPr lang="en-US" sz="1400" b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Viewing Payable Time Summary</a:t>
            </a: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1762125"/>
            <a:ext cx="8885237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3200400" y="4953000"/>
            <a:ext cx="4876800" cy="685800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Payable Time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Summary shows 7 days of data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baseline="0" dirty="0" smtClean="0"/>
              <a:t>The End </a:t>
            </a:r>
            <a:r>
              <a:rPr lang="en-US" sz="1200" dirty="0"/>
              <a:t>D</a:t>
            </a:r>
            <a:r>
              <a:rPr lang="en-US" sz="1200" baseline="0" dirty="0" smtClean="0"/>
              <a:t>ate defaults to today’s date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The Start Date defaults to 7 days prior to the End Date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" name="Straight Arrow Connector 4"/>
          <p:cNvCxnSpPr>
            <a:stCxn id="3" idx="0"/>
          </p:cNvCxnSpPr>
          <p:nvPr/>
        </p:nvCxnSpPr>
        <p:spPr bwMode="auto">
          <a:xfrm flipH="1" flipV="1">
            <a:off x="1981200" y="3200400"/>
            <a:ext cx="3657600" cy="1752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 advTm="2755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AE602CD-3C2A-488F-AD13-4A33AFEAEC9A}" type="slidenum">
              <a:rPr lang="en-US" sz="1400" b="0" smtClean="0"/>
              <a:pPr eaLnBrk="1" hangingPunct="1"/>
              <a:t>8</a:t>
            </a:fld>
            <a:endParaRPr lang="en-US" sz="1400" b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Viewing Payable Time Summary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1762125"/>
            <a:ext cx="8885237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2667000" y="4572000"/>
            <a:ext cx="5486400" cy="523875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Use</a:t>
            </a:r>
            <a:r>
              <a:rPr kumimoji="0" lang="en-US" sz="1200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the calendar icon to change the Start Date to the week you are reviewing time for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 flipV="1">
            <a:off x="1828800" y="2895600"/>
            <a:ext cx="3581400" cy="1676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 advTm="15159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E49399-A192-4965-B081-0489F495761D}" type="slidenum">
              <a:rPr lang="en-US" sz="1400" b="0" smtClean="0"/>
              <a:pPr eaLnBrk="1" hangingPunct="1"/>
              <a:t>9</a:t>
            </a:fld>
            <a:endParaRPr lang="en-US" sz="1400" b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Viewing Payable Time Summary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1762125"/>
            <a:ext cx="8866187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3048000" y="4800600"/>
            <a:ext cx="3733800" cy="304800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Click the refresh</a:t>
            </a:r>
            <a:r>
              <a:rPr lang="en-US" sz="1200" dirty="0"/>
              <a:t> </a:t>
            </a:r>
            <a:r>
              <a:rPr lang="en-US" sz="1200" dirty="0" smtClean="0"/>
              <a:t>button to update the End Date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 flipV="1">
            <a:off x="2590800" y="2895600"/>
            <a:ext cx="2324100" cy="1905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 advTm="13344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11.6|7.3|13|11.1|9.4"/>
</p:tagLst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E4AC898230E042BB1A9D2BD5AB36B1" ma:contentTypeVersion="6" ma:contentTypeDescription="Create a new document." ma:contentTypeScope="" ma:versionID="cda4d5549906e69df090626596dad542">
  <xsd:schema xmlns:xsd="http://www.w3.org/2001/XMLSchema" xmlns:xs="http://www.w3.org/2001/XMLSchema" xmlns:p="http://schemas.microsoft.com/office/2006/metadata/properties" xmlns:ns1="http://schemas.microsoft.com/sharepoint/v3" xmlns:ns2="76435077-4786-4c06-8a9d-f39a39602963" targetNamespace="http://schemas.microsoft.com/office/2006/metadata/properties" ma:root="true" ma:fieldsID="9af20b3ff5f8ae2f812904c6d9ae2870" ns1:_="" ns2:_="">
    <xsd:import namespace="http://schemas.microsoft.com/sharepoint/v3"/>
    <xsd:import namespace="76435077-4786-4c06-8a9d-f39a396029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435077-4786-4c06-8a9d-f39a396029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F0348D5-180D-4FAC-AF87-0067DAFAA774}"/>
</file>

<file path=customXml/itemProps2.xml><?xml version="1.0" encoding="utf-8"?>
<ds:datastoreItem xmlns:ds="http://schemas.openxmlformats.org/officeDocument/2006/customXml" ds:itemID="{9851237A-E6E0-4FC7-BB40-CA6ABF6BCB91}"/>
</file>

<file path=customXml/itemProps3.xml><?xml version="1.0" encoding="utf-8"?>
<ds:datastoreItem xmlns:ds="http://schemas.openxmlformats.org/officeDocument/2006/customXml" ds:itemID="{449DA934-9B98-4AD2-AAC6-E9599EAD279C}"/>
</file>

<file path=docProps/app.xml><?xml version="1.0" encoding="utf-8"?>
<Properties xmlns="http://schemas.openxmlformats.org/officeDocument/2006/extended-properties" xmlns:vt="http://schemas.openxmlformats.org/officeDocument/2006/docPropsVTypes">
  <TotalTime>34499</TotalTime>
  <Words>1161</Words>
  <Application>Microsoft Office PowerPoint</Application>
  <PresentationFormat>On-screen Show (4:3)</PresentationFormat>
  <Paragraphs>259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Wingdings</vt:lpstr>
      <vt:lpstr>Default Design</vt:lpstr>
      <vt:lpstr>Photo Editor Photo</vt:lpstr>
      <vt:lpstr>PowerPoint Presentation</vt:lpstr>
      <vt:lpstr>Overview - View Payable Time</vt:lpstr>
      <vt:lpstr>Process Flow - View Payable Time</vt:lpstr>
      <vt:lpstr>Key Points - View Payable Time</vt:lpstr>
      <vt:lpstr>Walk-through and Exercise - View Payable Time</vt:lpstr>
      <vt:lpstr>Navigation – Viewing Payable Time Summary</vt:lpstr>
      <vt:lpstr>Viewing Payable Time Summary</vt:lpstr>
      <vt:lpstr>Viewing Payable Time Summary</vt:lpstr>
      <vt:lpstr>Viewing Payable Time Summary</vt:lpstr>
      <vt:lpstr>Viewing Payable Time Summary</vt:lpstr>
      <vt:lpstr>Viewing Payable Time Summary</vt:lpstr>
      <vt:lpstr>Viewing Payable Time Summary</vt:lpstr>
      <vt:lpstr>Viewing Payable Time Summary</vt:lpstr>
      <vt:lpstr>Viewing Payable Time Detail</vt:lpstr>
      <vt:lpstr>Viewing Payable Time Detail</vt:lpstr>
      <vt:lpstr>Review - Viewing Payable Time</vt:lpstr>
      <vt:lpstr>Knowledge Check - Viewing Payable Time</vt:lpstr>
      <vt:lpstr>Questions</vt:lpstr>
    </vt:vector>
  </TitlesOfParts>
  <Company>state of 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BaconE</dc:creator>
  <cp:lastModifiedBy>Pereira, Kenneth J.</cp:lastModifiedBy>
  <cp:revision>1559</cp:revision>
  <cp:lastPrinted>2013-07-30T14:59:40Z</cp:lastPrinted>
  <dcterms:created xsi:type="dcterms:W3CDTF">2003-02-06T21:49:48Z</dcterms:created>
  <dcterms:modified xsi:type="dcterms:W3CDTF">2019-06-21T19:08:21Z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0x0101006EE4AC898230E042BB1A9D2BD5AB36B1</vt:lpwstr>
  </property>
</Properties>
</file>